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46EA-E18A-431B-BD46-59598DA436F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13E1-E743-4DE4-AC53-44046A26A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1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46EA-E18A-431B-BD46-59598DA436F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13E1-E743-4DE4-AC53-44046A26A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9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46EA-E18A-431B-BD46-59598DA436F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13E1-E743-4DE4-AC53-44046A26A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9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46EA-E18A-431B-BD46-59598DA436F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13E1-E743-4DE4-AC53-44046A26A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2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46EA-E18A-431B-BD46-59598DA436F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13E1-E743-4DE4-AC53-44046A26A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0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46EA-E18A-431B-BD46-59598DA436F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13E1-E743-4DE4-AC53-44046A26A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3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46EA-E18A-431B-BD46-59598DA436F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13E1-E743-4DE4-AC53-44046A26A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6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46EA-E18A-431B-BD46-59598DA436F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13E1-E743-4DE4-AC53-44046A26A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9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46EA-E18A-431B-BD46-59598DA436F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13E1-E743-4DE4-AC53-44046A26A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3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46EA-E18A-431B-BD46-59598DA436F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13E1-E743-4DE4-AC53-44046A26A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46EA-E18A-431B-BD46-59598DA436F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13E1-E743-4DE4-AC53-44046A26A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46EA-E18A-431B-BD46-59598DA436F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213E1-E743-4DE4-AC53-44046A26A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5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tsmit144@uwyo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ed.Smith@parkcounty-wy.gov" TargetMode="External"/><Relationship Id="rId2" Type="http://schemas.openxmlformats.org/officeDocument/2006/relationships/hyperlink" Target="mailto:tsmit144@uwyo.edu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mgetz@uwyo.edu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9E609-BB37-FC88-66D7-3568F38AA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31057"/>
            <a:ext cx="9144000" cy="87890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+mn-lt"/>
              </a:rPr>
              <a:t>Grazing on Small Acreages in the Big Horn Basin</a:t>
            </a:r>
            <a:br>
              <a:rPr lang="en-US" sz="36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endParaRPr lang="en-US" sz="36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0C220-19C0-81A1-AAF9-FD9C8C741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0454"/>
            <a:ext cx="9144000" cy="2449900"/>
          </a:xfrm>
        </p:spPr>
        <p:txBody>
          <a:bodyPr>
            <a:normAutofit/>
          </a:bodyPr>
          <a:lstStyle/>
          <a:p>
            <a:r>
              <a:rPr lang="en-US" sz="2000" dirty="0"/>
              <a:t>Ted Smith</a:t>
            </a:r>
          </a:p>
          <a:p>
            <a:r>
              <a:rPr lang="en-US" sz="2000" dirty="0"/>
              <a:t>University of Wyoming Extension Horticulture Program Coordinator</a:t>
            </a:r>
          </a:p>
          <a:p>
            <a:r>
              <a:rPr lang="en-US" sz="2000" dirty="0"/>
              <a:t>Northwest College Range Management</a:t>
            </a:r>
          </a:p>
          <a:p>
            <a:r>
              <a:rPr lang="en-US" sz="2000" dirty="0"/>
              <a:t> Associate Degree 2025</a:t>
            </a:r>
          </a:p>
          <a:p>
            <a:r>
              <a:rPr lang="en-US" sz="2000" dirty="0"/>
              <a:t>307-527-8560  </a:t>
            </a:r>
            <a:r>
              <a:rPr lang="en-US" sz="2000" dirty="0">
                <a:hlinkClick r:id="rId2"/>
              </a:rPr>
              <a:t>tsmit144@uwyo.edu</a:t>
            </a:r>
            <a:endParaRPr lang="en-US" sz="2000" dirty="0"/>
          </a:p>
          <a:p>
            <a:pPr algn="l"/>
            <a:endParaRPr lang="en-US" sz="1600" dirty="0"/>
          </a:p>
        </p:txBody>
      </p:sp>
      <p:pic>
        <p:nvPicPr>
          <p:cNvPr id="1026" name="Picture 2" descr="Everything Extension | UW Extension ...">
            <a:extLst>
              <a:ext uri="{FF2B5EF4-FFF2-40B4-BE49-F238E27FC236}">
                <a16:creationId xmlns:a16="http://schemas.microsoft.com/office/drawing/2014/main" id="{23A15CDE-9AAA-30E3-6AB9-AA331A77B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661891"/>
            <a:ext cx="1828800" cy="9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123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29ED0-BA28-C4DA-17D0-5CE6FF3AC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3465"/>
            <a:ext cx="9144000" cy="89714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What Do You Have?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00D8D-53F3-EAFE-22FB-0103B58A7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9751" y="1828799"/>
            <a:ext cx="9144000" cy="415065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000" dirty="0"/>
              <a:t>A.) Pasture			B.) Rangeland</a:t>
            </a:r>
          </a:p>
          <a:p>
            <a:pPr algn="l"/>
            <a:r>
              <a:rPr lang="en-US" sz="2000" dirty="0"/>
              <a:t>C.) Level or Flat			D.) Rolling or Steep-slopes</a:t>
            </a:r>
          </a:p>
          <a:p>
            <a:pPr algn="l"/>
            <a:endParaRPr lang="en-US" sz="2000" dirty="0"/>
          </a:p>
          <a:p>
            <a:pPr algn="l"/>
            <a:r>
              <a:rPr lang="en-US" sz="2000" i="1" u="sng" dirty="0"/>
              <a:t>What is your primary source of water?</a:t>
            </a:r>
          </a:p>
          <a:p>
            <a:pPr algn="l"/>
            <a:r>
              <a:rPr lang="en-US" sz="2000" dirty="0"/>
              <a:t>A.) Seasonal Rainfall		B.) Irrigation</a:t>
            </a:r>
          </a:p>
          <a:p>
            <a:pPr algn="l"/>
            <a:endParaRPr lang="en-US" sz="2000" dirty="0"/>
          </a:p>
          <a:p>
            <a:pPr algn="l"/>
            <a:r>
              <a:rPr lang="en-US" sz="2000" i="1" u="sng" dirty="0"/>
              <a:t>What grazing strategy suits your forage output and labor availability?</a:t>
            </a:r>
          </a:p>
          <a:p>
            <a:pPr algn="l"/>
            <a:r>
              <a:rPr lang="en-US" sz="2000" dirty="0"/>
              <a:t>A.) Continuous grazing</a:t>
            </a:r>
          </a:p>
          <a:p>
            <a:pPr algn="l"/>
            <a:r>
              <a:rPr lang="en-US" sz="2000" dirty="0"/>
              <a:t>B.) Rotational grazing</a:t>
            </a:r>
          </a:p>
          <a:p>
            <a:pPr algn="l"/>
            <a:r>
              <a:rPr lang="en-US" sz="2000" dirty="0"/>
              <a:t>C.) Intensive rotational grazing</a:t>
            </a:r>
          </a:p>
          <a:p>
            <a:pPr algn="l"/>
            <a:r>
              <a:rPr lang="en-US" sz="2000" dirty="0"/>
              <a:t>D.) Multi species grazing</a:t>
            </a:r>
          </a:p>
        </p:txBody>
      </p:sp>
    </p:spTree>
    <p:extLst>
      <p:ext uri="{BB962C8B-B14F-4D97-AF65-F5344CB8AC3E}">
        <p14:creationId xmlns:p14="http://schemas.microsoft.com/office/powerpoint/2010/main" val="78671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19E8F-F390-70B7-31CD-2FB3959CA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Continuous Grazing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96410-D8CE-CA8C-C1C0-D3EB0A6B0233}"/>
              </a:ext>
            </a:extLst>
          </p:cNvPr>
          <p:cNvSpPr txBox="1"/>
          <p:nvPr/>
        </p:nvSpPr>
        <p:spPr>
          <a:xfrm>
            <a:off x="2373745" y="1690688"/>
            <a:ext cx="6696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• Continuous Grazing: </a:t>
            </a:r>
            <a:r>
              <a:rPr lang="en-US" sz="2000" dirty="0">
                <a:ea typeface="+mn-lt"/>
                <a:cs typeface="+mn-lt"/>
              </a:rPr>
              <a:t>one-pasture system that allows livestock to continually </a:t>
            </a:r>
            <a:r>
              <a:rPr lang="en-US" dirty="0">
                <a:ea typeface="+mn-lt"/>
                <a:cs typeface="+mn-lt"/>
              </a:rPr>
              <a:t>graze</a:t>
            </a:r>
            <a:r>
              <a:rPr lang="en-US" sz="2000" dirty="0">
                <a:ea typeface="+mn-lt"/>
                <a:cs typeface="+mn-lt"/>
              </a:rPr>
              <a:t> one large section of land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07D193-3CC7-EF3A-FEC3-DFA9A2054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896" y="2923881"/>
            <a:ext cx="3007667" cy="302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1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5B507-6E22-302B-B7BF-EAAC0EF89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Rotational Grazing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A2D8C-89D6-D399-76AB-0BD3C23E0C0F}"/>
              </a:ext>
            </a:extLst>
          </p:cNvPr>
          <p:cNvSpPr txBox="1"/>
          <p:nvPr/>
        </p:nvSpPr>
        <p:spPr>
          <a:xfrm>
            <a:off x="2623127" y="1856509"/>
            <a:ext cx="7398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92F24"/>
                </a:solidFill>
                <a:latin typeface="Myriad Pro"/>
              </a:rPr>
              <a:t> </a:t>
            </a:r>
            <a:r>
              <a:rPr lang="en-US" sz="2400" dirty="0"/>
              <a:t>Rotational Grazing: </a:t>
            </a:r>
            <a:r>
              <a:rPr lang="en-US" sz="1800" dirty="0">
                <a:ea typeface="+mn-lt"/>
                <a:cs typeface="+mn-lt"/>
              </a:rPr>
              <a:t>uses more than one pasture and rotates cattle from one pasture to the next at varying intervals</a:t>
            </a: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B4F420-474F-6DF1-B88F-C23E928E4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41059"/>
            <a:ext cx="2915727" cy="3026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7BDBC7-3EED-BFB6-FC8D-CBD7E811A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505" y="2941059"/>
            <a:ext cx="3340898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66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DFC15-D2D8-703B-1D8D-CFFCB35C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1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Intensive Rotational Grazing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A06C1-2014-9657-3BD0-F545C662DD34}"/>
              </a:ext>
            </a:extLst>
          </p:cNvPr>
          <p:cNvSpPr txBox="1"/>
          <p:nvPr/>
        </p:nvSpPr>
        <p:spPr>
          <a:xfrm>
            <a:off x="2927927" y="1893455"/>
            <a:ext cx="60405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92F24"/>
                </a:solidFill>
              </a:rPr>
              <a:t>•</a:t>
            </a:r>
            <a:r>
              <a:rPr lang="en-US" sz="2400" dirty="0"/>
              <a:t> Intensive Rotational Grazing: </a:t>
            </a:r>
            <a:r>
              <a:rPr lang="en-US" sz="1800" dirty="0">
                <a:ea typeface="+mn-lt"/>
                <a:cs typeface="+mn-lt"/>
              </a:rPr>
              <a:t>rotation between pastures frequently allowing for pasture regrowth</a:t>
            </a: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1F8482-D9C0-18C3-393A-4D0B45FA2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838" y="3013668"/>
            <a:ext cx="3206324" cy="341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60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8020-B1BB-38A8-0E06-28A9BDCFC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582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Multi Species Grazing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09DD4-CC44-4711-3B68-CAD9C035EB9E}"/>
              </a:ext>
            </a:extLst>
          </p:cNvPr>
          <p:cNvSpPr txBox="1"/>
          <p:nvPr/>
        </p:nvSpPr>
        <p:spPr>
          <a:xfrm>
            <a:off x="1647645" y="1673525"/>
            <a:ext cx="81347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Multi-species grazing is when more than one kind of livestock graze a unit of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Grazing can occur at the same time or at different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Multi-species grazing is the norm for naturally regulated ecosystems by a variety of herbivores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Increased carrying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Suppression of undesirable weeds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Improved animal health- parasite problems are often reduced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64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0C3EF-ECDB-C9FD-2F72-84F2D3248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Beef Grazing vs. Multi-Species Grazing Over Decades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90E85D-D566-06F5-494D-8B1D7ECE4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1" b="1"/>
          <a:stretch/>
        </p:blipFill>
        <p:spPr>
          <a:xfrm>
            <a:off x="2910988" y="1837426"/>
            <a:ext cx="6370024" cy="413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6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4A258-3C59-4686-75C1-74BDA83B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Pasture Renovation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F1C58-5498-65AE-F1CF-431913BB2C71}"/>
              </a:ext>
            </a:extLst>
          </p:cNvPr>
          <p:cNvSpPr txBox="1"/>
          <p:nvPr/>
        </p:nvSpPr>
        <p:spPr>
          <a:xfrm>
            <a:off x="1503697" y="1385455"/>
            <a:ext cx="90032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first step to renovate a pasture is reducing 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Before planting, seedbeds should ideally be firm, moist, free of weeds, and free of debris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Because most forage species have small seeds, they require precise and fairly shallow placement in the seedbed. This is best accomplished with a drill.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03310E-37B1-91EC-A145-746B122D8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92" y="3082389"/>
            <a:ext cx="2734373" cy="22553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546858-F04C-DFA0-989D-5E876004FE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96" r="4365"/>
          <a:stretch/>
        </p:blipFill>
        <p:spPr>
          <a:xfrm>
            <a:off x="8122777" y="2992582"/>
            <a:ext cx="3438237" cy="23737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8ACAA1-2BD7-3739-2115-6DAAA8093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86" y="3082389"/>
            <a:ext cx="3560194" cy="22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12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4C2BD-2112-17DA-A5C7-9F353A355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Concluding Thoughts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A061EA-7244-8595-439E-8F4557C7572E}"/>
              </a:ext>
            </a:extLst>
          </p:cNvPr>
          <p:cNvSpPr txBox="1"/>
          <p:nvPr/>
        </p:nvSpPr>
        <p:spPr>
          <a:xfrm>
            <a:off x="914400" y="1440873"/>
            <a:ext cx="1012305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Water is the limiting factor for livestock production in Wyoming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Pastures produces more forage than rangeland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Both pastures and rangelands must be managed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Know your lands productivity and stocking 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Select the best management practice for your land, animals, and lifestyle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You are not alone, UW Extension along with ag businesses in the area are here to advise and assist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Supplemental forage and grain is needed for animal nutrition and health in our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8956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7524-5535-6DA9-ABE5-20B76BB3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4852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Resources and References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017059"/>
            <a:ext cx="10112188" cy="4132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423" y="1229483"/>
            <a:ext cx="4851433" cy="517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30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07E3E-52AA-FFB3-332E-12CC264CB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Thank you for your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C6393-805B-9B63-6D1A-6CED1520F4F0}"/>
              </a:ext>
            </a:extLst>
          </p:cNvPr>
          <p:cNvSpPr txBox="1"/>
          <p:nvPr/>
        </p:nvSpPr>
        <p:spPr>
          <a:xfrm>
            <a:off x="1752600" y="1555714"/>
            <a:ext cx="86868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Ted Smith</a:t>
            </a:r>
          </a:p>
          <a:p>
            <a:pPr algn="ctr"/>
            <a:r>
              <a:rPr lang="en-US" dirty="0"/>
              <a:t>University of Wyoming Extension</a:t>
            </a:r>
          </a:p>
          <a:p>
            <a:pPr algn="ctr"/>
            <a:r>
              <a:rPr lang="en-US" dirty="0"/>
              <a:t>Horticulture Program Coordinator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307-527-8560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tsmit144@uwyo.edu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Ted.Smith@parkcounty-wy.gov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4DC4C1-203B-48BB-FBDB-3216D6B69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698835"/>
            <a:ext cx="1828959" cy="794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8659" y="3765176"/>
            <a:ext cx="6203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Makayla Getz</a:t>
            </a:r>
          </a:p>
          <a:p>
            <a:pPr algn="ctr"/>
            <a:r>
              <a:rPr lang="en-US" dirty="0"/>
              <a:t>Agriculture and Natural Resources (ANR) Educator</a:t>
            </a:r>
          </a:p>
          <a:p>
            <a:pPr algn="ctr"/>
            <a:r>
              <a:rPr lang="en-US" dirty="0"/>
              <a:t>(307) 754-8836 | </a:t>
            </a:r>
            <a:r>
              <a:rPr lang="en-US" dirty="0">
                <a:hlinkClick r:id="rId5"/>
              </a:rPr>
              <a:t>mgetz@uwyo.edu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5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31F5A-0D71-BDE0-4F5E-AD0648DC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CAE6-5780-4A1D-1E99-23DBABB7A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How much forage/nutrition does my land provide?</a:t>
            </a:r>
          </a:p>
          <a:p>
            <a:r>
              <a:rPr lang="en-US" sz="2400" dirty="0"/>
              <a:t>What are my expectations and ultimate outcomes?</a:t>
            </a:r>
          </a:p>
          <a:p>
            <a:r>
              <a:rPr lang="en-US" sz="2400" dirty="0"/>
              <a:t>What animals do I want and their numbers?</a:t>
            </a:r>
          </a:p>
          <a:p>
            <a:r>
              <a:rPr lang="en-US" sz="2400" dirty="0"/>
              <a:t>Do I have pasture or just rangeland?</a:t>
            </a:r>
          </a:p>
          <a:p>
            <a:r>
              <a:rPr lang="en-US" sz="2400" dirty="0"/>
              <a:t>How do I maximize my land?</a:t>
            </a:r>
          </a:p>
          <a:p>
            <a:r>
              <a:rPr lang="en-US" sz="2400" dirty="0"/>
              <a:t>Will my grazing land be the major source of my animal's nutrition or will it be hay?</a:t>
            </a:r>
          </a:p>
        </p:txBody>
      </p:sp>
    </p:spTree>
    <p:extLst>
      <p:ext uri="{BB962C8B-B14F-4D97-AF65-F5344CB8AC3E}">
        <p14:creationId xmlns:p14="http://schemas.microsoft.com/office/powerpoint/2010/main" val="165855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F2F28-90BB-822F-ED1D-EA870AAD5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419"/>
            <a:ext cx="9144000" cy="107830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Let’s start with some basic terms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82D2A3-E4B1-AF1B-D62A-3C1276D63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45721"/>
            <a:ext cx="9144000" cy="4787660"/>
          </a:xfrm>
        </p:spPr>
        <p:txBody>
          <a:bodyPr>
            <a:normAutofit lnSpcReduction="10000"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/>
              <a:t>Animal behavior-all the ways animals interact with other organisms and the physical environment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/>
              <a:t>Animal Unit (AU)-one mature cow (#1000) with calf or their equivalent of forage consumption in dry matter (26 pounds) per day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/>
              <a:t>Biomass-the total weight or quantity of living plant material (forage) within a given area or ecosystem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/>
              <a:t>Browse- tender shoots, twigs, and leaves of trees and shrubs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/>
              <a:t>Crown-the conduit from where the energy flow occurs between the roots and the shoots, usually at the soil surface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/>
              <a:t>Dry Matter-the amount of a feedstuff remaining after all the free moisture is evaporated out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/>
              <a:t>Forbs-a herbaceous flowering plant that is not a grass- typically short plants with long, narrow leaves, growing wild or cultivated on lawns and pasture, and as a fodder crop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/>
              <a:t>Grass- any of a large family ( Gramineae or </a:t>
            </a:r>
            <a:r>
              <a:rPr lang="en-US" sz="1400" dirty="0" err="1"/>
              <a:t>Poaceae</a:t>
            </a:r>
            <a:r>
              <a:rPr lang="en-US" sz="1400" dirty="0"/>
              <a:t> ) of monocotyledonous plants having narrow leaves, hollow stems : Cool Season (spring and fall growth) and Warm Season (summer growth)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/>
              <a:t>Grazing- allowing livestock to directly consume the growing forage; grasses, legumes, and forbs, in a pasture or rangeland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/>
              <a:t>Legumes-plants with flowers like the sweet pea and produce their seeds in pods (alfalfa, clover, peas)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/>
              <a:t>Roots-the underground part of a plant, vital for water and nutrient uptake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/>
              <a:t>Rotation- the practice of moving livestock between different pastures or paddocks in a planned sequence to allow for pasture recovery and growth, improving soil health, and maximizing forage utilization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/>
              <a:t>Shrubs- low-growing woody plants</a:t>
            </a:r>
          </a:p>
        </p:txBody>
      </p:sp>
    </p:spTree>
    <p:extLst>
      <p:ext uri="{BB962C8B-B14F-4D97-AF65-F5344CB8AC3E}">
        <p14:creationId xmlns:p14="http://schemas.microsoft.com/office/powerpoint/2010/main" val="3521822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8F12-D318-C45E-91B1-54F7CA3B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97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Animal species consumption per day in dry matter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FDC91E-4C88-CED6-E0A2-A76D7A2F2B56}"/>
              </a:ext>
            </a:extLst>
          </p:cNvPr>
          <p:cNvSpPr txBox="1"/>
          <p:nvPr/>
        </p:nvSpPr>
        <p:spPr>
          <a:xfrm>
            <a:off x="1958196" y="1535502"/>
            <a:ext cx="8255479" cy="147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C26ADCA-71F6-AED8-EB60-44BED81DA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550950"/>
              </p:ext>
            </p:extLst>
          </p:nvPr>
        </p:nvGraphicFramePr>
        <p:xfrm>
          <a:off x="2537012" y="1604681"/>
          <a:ext cx="6527295" cy="4131880"/>
        </p:xfrm>
        <a:graphic>
          <a:graphicData uri="http://schemas.openxmlformats.org/drawingml/2006/table">
            <a:tbl>
              <a:tblPr firstRow="1" firstCol="1" bandRow="1"/>
              <a:tblGrid>
                <a:gridCol w="2176200">
                  <a:extLst>
                    <a:ext uri="{9D8B030D-6E8A-4147-A177-3AD203B41FA5}">
                      <a16:colId xmlns:a16="http://schemas.microsoft.com/office/drawing/2014/main" val="3059629046"/>
                    </a:ext>
                  </a:extLst>
                </a:gridCol>
                <a:gridCol w="2176200">
                  <a:extLst>
                    <a:ext uri="{9D8B030D-6E8A-4147-A177-3AD203B41FA5}">
                      <a16:colId xmlns:a16="http://schemas.microsoft.com/office/drawing/2014/main" val="1264431664"/>
                    </a:ext>
                  </a:extLst>
                </a:gridCol>
                <a:gridCol w="2174895">
                  <a:extLst>
                    <a:ext uri="{9D8B030D-6E8A-4147-A177-3AD203B41FA5}">
                      <a16:colId xmlns:a16="http://schemas.microsoft.com/office/drawing/2014/main" val="565295085"/>
                    </a:ext>
                  </a:extLst>
                </a:gridCol>
              </a:tblGrid>
              <a:tr h="2865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 of Animal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Animal Unit Equivalents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Pounds of Dry Matter Daily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108951"/>
                  </a:ext>
                </a:extLst>
              </a:tr>
              <a:tr h="2563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Cow, 1000 lb. with or without a calf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56729"/>
                  </a:ext>
                </a:extLst>
              </a:tr>
              <a:tr h="2563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Bulls, 2 years and over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13689"/>
                  </a:ext>
                </a:extLst>
              </a:tr>
              <a:tr h="2563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Yearling heifers and steers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17.4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829280"/>
                  </a:ext>
                </a:extLst>
              </a:tr>
              <a:tr h="2563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Weaned calves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3825" algn="l"/>
                          <a:tab pos="1304925" algn="ctr"/>
                        </a:tabLs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                          0.50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3825" algn="l"/>
                          <a:tab pos="1304925" algn="ctr"/>
                        </a:tabLs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319680"/>
                  </a:ext>
                </a:extLst>
              </a:tr>
              <a:tr h="2563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Horse, 2-year-old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852931"/>
                  </a:ext>
                </a:extLst>
              </a:tr>
              <a:tr h="2563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Horse, 3 years old and over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32.5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143481"/>
                  </a:ext>
                </a:extLst>
              </a:tr>
              <a:tr h="2563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Horse, yearlings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19.5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351910"/>
                  </a:ext>
                </a:extLst>
              </a:tr>
              <a:tr h="2563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Ewe with or without lambs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5.2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456052"/>
                  </a:ext>
                </a:extLst>
              </a:tr>
              <a:tr h="2563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Doe with or without kids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4.7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515934"/>
                  </a:ext>
                </a:extLst>
              </a:tr>
              <a:tr h="2563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Ram or buck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6.8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833936"/>
                  </a:ext>
                </a:extLst>
              </a:tr>
              <a:tr h="2563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Weaned lamb or kid, up to 12 months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2.6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777476"/>
                  </a:ext>
                </a:extLst>
              </a:tr>
              <a:tr h="2563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Jackrabbit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0.05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830625"/>
                  </a:ext>
                </a:extLst>
              </a:tr>
              <a:tr h="2563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Antelope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5.2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172644"/>
                  </a:ext>
                </a:extLst>
              </a:tr>
              <a:tr h="2563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Mule deer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5.2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81326"/>
                  </a:ext>
                </a:extLst>
              </a:tr>
              <a:tr h="2563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White-tail deer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5.2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612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2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EB5B-0B36-09B0-06D6-A4FAA8A25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508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Animal species consumption per day in water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B5FFB4-7E2B-A7C0-3B01-74601A9FFC2D}"/>
              </a:ext>
            </a:extLst>
          </p:cNvPr>
          <p:cNvSpPr txBox="1"/>
          <p:nvPr/>
        </p:nvSpPr>
        <p:spPr>
          <a:xfrm>
            <a:off x="1200510" y="2156604"/>
            <a:ext cx="10153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Water requirements vary for animals depending on the species, weather and climate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074460-F557-9EF2-737A-FC4EB49C95F9}"/>
              </a:ext>
            </a:extLst>
          </p:cNvPr>
          <p:cNvSpPr txBox="1"/>
          <p:nvPr/>
        </p:nvSpPr>
        <p:spPr>
          <a:xfrm>
            <a:off x="1704565" y="3013666"/>
            <a:ext cx="10153290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-22860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Sheep: 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1-1 ½ gallons once/2 days</a:t>
            </a:r>
          </a:p>
          <a:p>
            <a:pPr marL="457200" marR="0" lvl="1" indent="-22860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Goat: 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1-1 ½ gallons once/2 days</a:t>
            </a:r>
          </a:p>
          <a:p>
            <a:pPr marL="457200" marR="0" lvl="1" indent="-22860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Donkeys: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3-4 gallons once/day</a:t>
            </a:r>
          </a:p>
          <a:p>
            <a:pPr marL="457200" marR="0" lvl="1" indent="-22860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Horses: 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5-8 gallons once or twice/day</a:t>
            </a:r>
          </a:p>
          <a:p>
            <a:pPr marL="457200" marR="0" lvl="1" indent="-22860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Cattle and Bison: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8-10 gallons once/1-2 days</a:t>
            </a:r>
          </a:p>
        </p:txBody>
      </p:sp>
    </p:spTree>
    <p:extLst>
      <p:ext uri="{BB962C8B-B14F-4D97-AF65-F5344CB8AC3E}">
        <p14:creationId xmlns:p14="http://schemas.microsoft.com/office/powerpoint/2010/main" val="426713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B4C5E-F31C-5428-C1D8-499DACF08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4036"/>
            <a:ext cx="10515600" cy="78509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Diet preferences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1DECD-1B6D-1D93-45FD-8B8D7E68B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91491"/>
            <a:ext cx="10515600" cy="4898159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32" t="1322" r="1309"/>
          <a:stretch/>
        </p:blipFill>
        <p:spPr>
          <a:xfrm>
            <a:off x="3128683" y="1506071"/>
            <a:ext cx="6113930" cy="483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4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72AC-B0A3-3D1D-932D-79CC0A172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09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Calculate your stocking rate in rangeland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A46919-BB1B-0D8B-6F7D-DA96245E7B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47656" y="1505527"/>
            <a:ext cx="3741944" cy="4058121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C261BCA-6C38-4698-FBDD-DFF4026544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57343" y="1838036"/>
            <a:ext cx="3850802" cy="3330234"/>
          </a:xfrm>
        </p:spPr>
      </p:pic>
    </p:spTree>
    <p:extLst>
      <p:ext uri="{BB962C8B-B14F-4D97-AF65-F5344CB8AC3E}">
        <p14:creationId xmlns:p14="http://schemas.microsoft.com/office/powerpoint/2010/main" val="4283889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F1274-206B-F220-A02D-CD10DC775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2249056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+mn-lt"/>
              </a:rPr>
              <a:t>Grazing’s Rule of Thumb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59395D-4CE3-F396-A5F6-EC698D1EF1D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9950" y="1047750"/>
            <a:ext cx="4638675" cy="47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93E3C-D541-BC94-687E-5949534CE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4108"/>
            <a:ext cx="3932237" cy="2894879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Take Half, </a:t>
            </a:r>
          </a:p>
          <a:p>
            <a:pPr algn="ctr"/>
            <a:r>
              <a:rPr lang="en-US" sz="4400" dirty="0"/>
              <a:t>Leave Half</a:t>
            </a:r>
          </a:p>
        </p:txBody>
      </p:sp>
    </p:spTree>
    <p:extLst>
      <p:ext uri="{BB962C8B-B14F-4D97-AF65-F5344CB8AC3E}">
        <p14:creationId xmlns:p14="http://schemas.microsoft.com/office/powerpoint/2010/main" val="20367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60C4E-8D55-09C1-A687-96DA9CA8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Removal and Recovery of Biomass and Roots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55120D0-BA4E-BB6A-5299-942E729D54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8784"/>
          <a:stretch/>
        </p:blipFill>
        <p:spPr>
          <a:xfrm>
            <a:off x="962289" y="1873624"/>
            <a:ext cx="4912784" cy="4316039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D8F3C4-4814-D217-8C1D-0AED23F1956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15954" y="1873624"/>
            <a:ext cx="4736258" cy="448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34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967</Words>
  <Application>Microsoft Office PowerPoint</Application>
  <PresentationFormat>Widescreen</PresentationFormat>
  <Paragraphs>139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Myriad Pro</vt:lpstr>
      <vt:lpstr>Office Theme</vt:lpstr>
      <vt:lpstr>Grazing on Small Acreages in the Big Horn Basin    </vt:lpstr>
      <vt:lpstr>Introduction</vt:lpstr>
      <vt:lpstr>Let’s start with some basic terms</vt:lpstr>
      <vt:lpstr>Animal species consumption per day in dry matter</vt:lpstr>
      <vt:lpstr>Animal species consumption per day in water</vt:lpstr>
      <vt:lpstr>Diet preferences</vt:lpstr>
      <vt:lpstr>Calculate your stocking rate in rangeland</vt:lpstr>
      <vt:lpstr>Grazing’s Rule of Thumb</vt:lpstr>
      <vt:lpstr>Removal and Recovery of Biomass and Roots</vt:lpstr>
      <vt:lpstr>What Do You Have?</vt:lpstr>
      <vt:lpstr>Continuous Grazing</vt:lpstr>
      <vt:lpstr>Rotational Grazing</vt:lpstr>
      <vt:lpstr>Intensive Rotational Grazing</vt:lpstr>
      <vt:lpstr>Multi Species Grazing</vt:lpstr>
      <vt:lpstr>Beef Grazing vs. Multi-Species Grazing Over Decades</vt:lpstr>
      <vt:lpstr>Pasture Renovation</vt:lpstr>
      <vt:lpstr>Concluding Thoughts</vt:lpstr>
      <vt:lpstr>Resources and References </vt:lpstr>
      <vt:lpstr>Thank you for your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Grazing on Small Acreages in the Big Horn Basin</dc:title>
  <dc:creator>Ted Smith</dc:creator>
  <cp:lastModifiedBy>Shannon Darrough</cp:lastModifiedBy>
  <cp:revision>10</cp:revision>
  <cp:lastPrinted>2025-03-26T00:21:47Z</cp:lastPrinted>
  <dcterms:created xsi:type="dcterms:W3CDTF">2025-03-24T22:38:10Z</dcterms:created>
  <dcterms:modified xsi:type="dcterms:W3CDTF">2025-03-28T23:11:59Z</dcterms:modified>
</cp:coreProperties>
</file>