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4062" r:id="rId2"/>
    <p:sldMasterId id="2147484193" r:id="rId3"/>
  </p:sldMasterIdLst>
  <p:notesMasterIdLst>
    <p:notesMasterId r:id="rId29"/>
  </p:notesMasterIdLst>
  <p:handoutMasterIdLst>
    <p:handoutMasterId r:id="rId30"/>
  </p:handoutMasterIdLst>
  <p:sldIdLst>
    <p:sldId id="256" r:id="rId4"/>
    <p:sldId id="293" r:id="rId5"/>
    <p:sldId id="288" r:id="rId6"/>
    <p:sldId id="292" r:id="rId7"/>
    <p:sldId id="281" r:id="rId8"/>
    <p:sldId id="272" r:id="rId9"/>
    <p:sldId id="274" r:id="rId10"/>
    <p:sldId id="295" r:id="rId11"/>
    <p:sldId id="275" r:id="rId12"/>
    <p:sldId id="276" r:id="rId13"/>
    <p:sldId id="277" r:id="rId14"/>
    <p:sldId id="268" r:id="rId15"/>
    <p:sldId id="294" r:id="rId16"/>
    <p:sldId id="280" r:id="rId17"/>
    <p:sldId id="258" r:id="rId18"/>
    <p:sldId id="271" r:id="rId19"/>
    <p:sldId id="261" r:id="rId20"/>
    <p:sldId id="260" r:id="rId21"/>
    <p:sldId id="259" r:id="rId22"/>
    <p:sldId id="262" r:id="rId23"/>
    <p:sldId id="263" r:id="rId24"/>
    <p:sldId id="296" r:id="rId25"/>
    <p:sldId id="297" r:id="rId26"/>
    <p:sldId id="264" r:id="rId27"/>
    <p:sldId id="299" r:id="rId2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94667" autoAdjust="0"/>
  </p:normalViewPr>
  <p:slideViewPr>
    <p:cSldViewPr>
      <p:cViewPr varScale="1">
        <p:scale>
          <a:sx n="57" d="100"/>
          <a:sy n="57" d="100"/>
        </p:scale>
        <p:origin x="53" y="235"/>
      </p:cViewPr>
      <p:guideLst>
        <p:guide orient="horz" pos="2160"/>
        <p:guide pos="2880"/>
      </p:guideLst>
    </p:cSldViewPr>
  </p:slideViewPr>
  <p:outlineViewPr>
    <p:cViewPr>
      <p:scale>
        <a:sx n="33" d="100"/>
        <a:sy n="33" d="100"/>
      </p:scale>
      <p:origin x="0" y="169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6" tIns="46588" rIns="93176" bIns="46588" rtlCol="0"/>
          <a:lstStyle>
            <a:lvl1pPr algn="r">
              <a:defRPr sz="1200"/>
            </a:lvl1pPr>
          </a:lstStyle>
          <a:p>
            <a:fld id="{EAFD666C-A555-4E00-B9B0-DEA9A59C77D4}" type="datetimeFigureOut">
              <a:rPr lang="en-US" smtClean="0"/>
              <a:t>3/28/2025</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76" tIns="46588" rIns="93176" bIns="46588" rtlCol="0" anchor="b"/>
          <a:lstStyle>
            <a:lvl1pPr algn="r">
              <a:defRPr sz="1200"/>
            </a:lvl1pPr>
          </a:lstStyle>
          <a:p>
            <a:fld id="{13BFFC81-CC0D-46C6-A6F4-ED974FDCEEDA}" type="slidenum">
              <a:rPr lang="en-US" smtClean="0"/>
              <a:t>‹#›</a:t>
            </a:fld>
            <a:endParaRPr lang="en-US"/>
          </a:p>
        </p:txBody>
      </p:sp>
    </p:spTree>
    <p:extLst>
      <p:ext uri="{BB962C8B-B14F-4D97-AF65-F5344CB8AC3E}">
        <p14:creationId xmlns:p14="http://schemas.microsoft.com/office/powerpoint/2010/main" val="319014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atin typeface="Arial" charset="0"/>
              </a:defRPr>
            </a:lvl1pPr>
          </a:lstStyle>
          <a:p>
            <a:pPr>
              <a:defRPr/>
            </a:pPr>
            <a:fld id="{B5BC73C7-1896-4306-8726-50336C4A1D87}" type="datetimeFigureOut">
              <a:rPr lang="en-US"/>
              <a:pPr>
                <a:defRPr/>
              </a:pPr>
              <a:t>3/28/2025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wrap="square" lIns="93176" tIns="46588" rIns="93176" bIns="46588" numCol="1" anchor="b" anchorCtr="0" compatLnSpc="1">
            <a:prstTxWarp prst="textNoShape">
              <a:avLst/>
            </a:prstTxWarp>
          </a:bodyPr>
          <a:lstStyle>
            <a:lvl1pPr algn="r">
              <a:defRPr sz="1200"/>
            </a:lvl1pPr>
          </a:lstStyle>
          <a:p>
            <a:fld id="{C7648683-F783-4A85-8A95-EDC122F40C32}" type="slidenum">
              <a:rPr lang="en-US" altLang="en-US"/>
              <a:pPr/>
              <a:t>‹#›</a:t>
            </a:fld>
            <a:endParaRPr lang="en-US" altLang="en-US"/>
          </a:p>
        </p:txBody>
      </p:sp>
    </p:spTree>
    <p:extLst>
      <p:ext uri="{BB962C8B-B14F-4D97-AF65-F5344CB8AC3E}">
        <p14:creationId xmlns:p14="http://schemas.microsoft.com/office/powerpoint/2010/main" val="1190365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noxious weeds are invasive, not all invasive weeds are noxious</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2</a:t>
            </a:fld>
            <a:endParaRPr lang="en-US" altLang="en-US"/>
          </a:p>
        </p:txBody>
      </p:sp>
    </p:spTree>
    <p:extLst>
      <p:ext uri="{BB962C8B-B14F-4D97-AF65-F5344CB8AC3E}">
        <p14:creationId xmlns:p14="http://schemas.microsoft.com/office/powerpoint/2010/main" val="287686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to do?  Simply letting </a:t>
            </a:r>
            <a:r>
              <a:rPr lang="en-US" dirty="0" err="1"/>
              <a:t>gyur</a:t>
            </a:r>
            <a:r>
              <a:rPr lang="en-US" dirty="0"/>
              <a:t> horse out in the pasture is not the way to having a sustainable feed source for them.  How many here live on native range ? 40-100 acres to properly care for your animal and the range.  </a:t>
            </a:r>
          </a:p>
          <a:p>
            <a:r>
              <a:rPr lang="en-US" dirty="0"/>
              <a:t>Simple notebook, take photos, native landscape, manage for livestock, wildlife, many resources out there.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12</a:t>
            </a:fld>
            <a:endParaRPr lang="en-US" altLang="en-US"/>
          </a:p>
        </p:txBody>
      </p:sp>
    </p:spTree>
    <p:extLst>
      <p:ext uri="{BB962C8B-B14F-4D97-AF65-F5344CB8AC3E}">
        <p14:creationId xmlns:p14="http://schemas.microsoft.com/office/powerpoint/2010/main" val="179929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somebody tells you they have a plant that will grow anyplace, run away as fast as you can!  It is probably invasive. Just so you know, herbicides are NOT our first line of defense.  Yes we use them but we also spend many hours with clipping and bagging noxious invasive weeds! Herbicides </a:t>
            </a:r>
            <a:r>
              <a:rPr lang="en-US" dirty="0" err="1"/>
              <a:t>cacn</a:t>
            </a:r>
            <a:r>
              <a:rPr lang="en-US" dirty="0"/>
              <a:t> be a useful tool in certain situations.  Using the correct product at the right time is essential!  </a:t>
            </a:r>
          </a:p>
          <a:p>
            <a:r>
              <a:rPr lang="en-US" dirty="0"/>
              <a:t>Therapy!!!</a:t>
            </a:r>
          </a:p>
        </p:txBody>
      </p:sp>
      <p:sp>
        <p:nvSpPr>
          <p:cNvPr id="4" name="Slide Number Placeholder 3"/>
          <p:cNvSpPr>
            <a:spLocks noGrp="1"/>
          </p:cNvSpPr>
          <p:nvPr>
            <p:ph type="sldNum" sz="quarter" idx="5"/>
          </p:nvPr>
        </p:nvSpPr>
        <p:spPr/>
        <p:txBody>
          <a:bodyPr/>
          <a:lstStyle/>
          <a:p>
            <a:pPr defTabSz="921167">
              <a:defRPr/>
            </a:pPr>
            <a:fld id="{C7648683-F783-4A85-8A95-EDC122F40C32}" type="slidenum">
              <a:rPr lang="en-US" altLang="en-US">
                <a:solidFill>
                  <a:prstClr val="black"/>
                </a:solidFill>
              </a:rPr>
              <a:pPr defTabSz="921167">
                <a:defRPr/>
              </a:pPr>
              <a:t>13</a:t>
            </a:fld>
            <a:endParaRPr lang="en-US" altLang="en-US">
              <a:solidFill>
                <a:prstClr val="black"/>
              </a:solidFill>
            </a:endParaRPr>
          </a:p>
        </p:txBody>
      </p:sp>
    </p:spTree>
    <p:extLst>
      <p:ext uri="{BB962C8B-B14F-4D97-AF65-F5344CB8AC3E}">
        <p14:creationId xmlns:p14="http://schemas.microsoft.com/office/powerpoint/2010/main" val="17809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talk about herbicides so much?  Well we all know what a shovel will do if we hit our toes with it! But so we know what that herbicide will do if we aren’t’ familiar with it and how it works or what it is for?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14</a:t>
            </a:fld>
            <a:endParaRPr lang="en-US" altLang="en-US"/>
          </a:p>
        </p:txBody>
      </p:sp>
    </p:spTree>
    <p:extLst>
      <p:ext uri="{BB962C8B-B14F-4D97-AF65-F5344CB8AC3E}">
        <p14:creationId xmlns:p14="http://schemas.microsoft.com/office/powerpoint/2010/main" val="3025211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22</a:t>
            </a:fld>
            <a:endParaRPr lang="en-US" altLang="en-US"/>
          </a:p>
        </p:txBody>
      </p:sp>
    </p:spTree>
    <p:extLst>
      <p:ext uri="{BB962C8B-B14F-4D97-AF65-F5344CB8AC3E}">
        <p14:creationId xmlns:p14="http://schemas.microsoft.com/office/powerpoint/2010/main" val="105137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IPM!!!</a:t>
            </a:r>
          </a:p>
          <a:p>
            <a:r>
              <a:rPr lang="en-US" dirty="0"/>
              <a:t>Grazing management, fertilizer, water, weed free end products, </a:t>
            </a:r>
          </a:p>
          <a:p>
            <a:endParaRPr lang="en-US" dirty="0"/>
          </a:p>
          <a:p>
            <a:r>
              <a:rPr lang="en-US" dirty="0"/>
              <a:t>Rotational grazing, species selection, cover crops, row spacing</a:t>
            </a:r>
          </a:p>
          <a:p>
            <a:r>
              <a:rPr lang="en-US" dirty="0"/>
              <a:t>Mechanical manual labor</a:t>
            </a:r>
          </a:p>
          <a:p>
            <a:r>
              <a:rPr lang="en-US" dirty="0"/>
              <a:t>Biological use of animals, insects, or pathogens, </a:t>
            </a:r>
          </a:p>
          <a:p>
            <a:r>
              <a:rPr lang="en-US" dirty="0"/>
              <a:t>Chemical natural or man-made herbicides. Pesticides. </a:t>
            </a:r>
          </a:p>
          <a:p>
            <a:endParaRPr lang="en-US" dirty="0"/>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24</a:t>
            </a:fld>
            <a:endParaRPr lang="en-US" altLang="en-US"/>
          </a:p>
        </p:txBody>
      </p:sp>
    </p:spTree>
    <p:extLst>
      <p:ext uri="{BB962C8B-B14F-4D97-AF65-F5344CB8AC3E}">
        <p14:creationId xmlns:p14="http://schemas.microsoft.com/office/powerpoint/2010/main" val="131484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 ours then whose?  Noxious weed species are ecosystem changers! </a:t>
            </a:r>
          </a:p>
          <a:p>
            <a:r>
              <a:rPr lang="en-US" dirty="0"/>
              <a:t>Think about the millions of acres of private land that our migratory wildlife must cross to get from their summer habitat on public land to their wintering habitat on private land?  How many are </a:t>
            </a:r>
            <a:r>
              <a:rPr lang="en-US" dirty="0" err="1"/>
              <a:t>familiear</a:t>
            </a:r>
            <a:r>
              <a:rPr lang="en-US" dirty="0"/>
              <a:t> with cheat grass?  It can change fire regimes from neighbor's cycles to every 3-5 </a:t>
            </a:r>
            <a:r>
              <a:rPr lang="en-US" dirty="0" err="1"/>
              <a:t>yearsneighbor</a:t>
            </a:r>
            <a:r>
              <a:rPr lang="en-US" dirty="0"/>
              <a:t> what he/she thinks about all that tumble mustard and Russian thistle you let grow and go to seed that is . Once it heads out (has seeds, nothing can eat it due to the sharp awns it has)  Ask your ag producing now blown into the irrigation ditch. The same one he depends on for watering his crop that is now flooding out all his seed?  OR the neighbors basement? Ask yourself what legacy are we leaving ?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4</a:t>
            </a:fld>
            <a:endParaRPr lang="en-US" altLang="en-US"/>
          </a:p>
        </p:txBody>
      </p:sp>
    </p:spTree>
    <p:extLst>
      <p:ext uri="{BB962C8B-B14F-4D97-AF65-F5344CB8AC3E}">
        <p14:creationId xmlns:p14="http://schemas.microsoft.com/office/powerpoint/2010/main" val="285517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inherit somebody </a:t>
            </a:r>
            <a:r>
              <a:rPr lang="en-US" dirty="0" err="1"/>
              <a:t>elses</a:t>
            </a:r>
            <a:r>
              <a:rPr lang="en-US" dirty="0"/>
              <a:t> problem?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5</a:t>
            </a:fld>
            <a:endParaRPr lang="en-US" altLang="en-US"/>
          </a:p>
        </p:txBody>
      </p:sp>
    </p:spTree>
    <p:extLst>
      <p:ext uri="{BB962C8B-B14F-4D97-AF65-F5344CB8AC3E}">
        <p14:creationId xmlns:p14="http://schemas.microsoft.com/office/powerpoint/2010/main" val="345756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treat an annual weed the same a s a complex perennial! Some plants produce chemicals that inhibit the growth of other plants!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6</a:t>
            </a:fld>
            <a:endParaRPr lang="en-US" altLang="en-US"/>
          </a:p>
        </p:txBody>
      </p:sp>
    </p:spTree>
    <p:extLst>
      <p:ext uri="{BB962C8B-B14F-4D97-AF65-F5344CB8AC3E}">
        <p14:creationId xmlns:p14="http://schemas.microsoft.com/office/powerpoint/2010/main" val="173457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Reproduce seeds only, adapt to the height of your mower-complete their life cycle in one season…so if they reproduce by seed only, what do you need to do to prevent new plants?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7</a:t>
            </a:fld>
            <a:endParaRPr lang="en-US" altLang="en-US"/>
          </a:p>
        </p:txBody>
      </p:sp>
    </p:spTree>
    <p:extLst>
      <p:ext uri="{BB962C8B-B14F-4D97-AF65-F5344CB8AC3E}">
        <p14:creationId xmlns:p14="http://schemas.microsoft.com/office/powerpoint/2010/main" val="245834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Newly discovered noxious species.  Found in Cody under a bird feeder!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8</a:t>
            </a:fld>
            <a:endParaRPr lang="en-US" altLang="en-US"/>
          </a:p>
        </p:txBody>
      </p:sp>
    </p:spTree>
    <p:extLst>
      <p:ext uri="{BB962C8B-B14F-4D97-AF65-F5344CB8AC3E}">
        <p14:creationId xmlns:p14="http://schemas.microsoft.com/office/powerpoint/2010/main" val="789288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Reproduce seeds only, all you need is a shovel.  </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9</a:t>
            </a:fld>
            <a:endParaRPr lang="en-US" altLang="en-US"/>
          </a:p>
        </p:txBody>
      </p:sp>
    </p:spTree>
    <p:extLst>
      <p:ext uri="{BB962C8B-B14F-4D97-AF65-F5344CB8AC3E}">
        <p14:creationId xmlns:p14="http://schemas.microsoft.com/office/powerpoint/2010/main" val="71245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via seed</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10</a:t>
            </a:fld>
            <a:endParaRPr lang="en-US" altLang="en-US"/>
          </a:p>
        </p:txBody>
      </p:sp>
    </p:spTree>
    <p:extLst>
      <p:ext uri="{BB962C8B-B14F-4D97-AF65-F5344CB8AC3E}">
        <p14:creationId xmlns:p14="http://schemas.microsoft.com/office/powerpoint/2010/main" val="377969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via seeds and creeping roots, have rhizomes, grubbing or mechanical methods stimulate growth. OK if only a few</a:t>
            </a:r>
          </a:p>
        </p:txBody>
      </p:sp>
      <p:sp>
        <p:nvSpPr>
          <p:cNvPr id="4" name="Slide Number Placeholder 3"/>
          <p:cNvSpPr>
            <a:spLocks noGrp="1"/>
          </p:cNvSpPr>
          <p:nvPr>
            <p:ph type="sldNum" sz="quarter" idx="5"/>
          </p:nvPr>
        </p:nvSpPr>
        <p:spPr/>
        <p:txBody>
          <a:bodyPr/>
          <a:lstStyle/>
          <a:p>
            <a:fld id="{C7648683-F783-4A85-8A95-EDC122F40C32}" type="slidenum">
              <a:rPr lang="en-US" altLang="en-US" smtClean="0"/>
              <a:pPr/>
              <a:t>11</a:t>
            </a:fld>
            <a:endParaRPr lang="en-US" altLang="en-US"/>
          </a:p>
        </p:txBody>
      </p:sp>
    </p:spTree>
    <p:extLst>
      <p:ext uri="{BB962C8B-B14F-4D97-AF65-F5344CB8AC3E}">
        <p14:creationId xmlns:p14="http://schemas.microsoft.com/office/powerpoint/2010/main" val="378391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2144604-724F-4928-A0BB-5BE9A8E3964B}" type="slidenum">
              <a:rPr lang="en-US" altLang="en-US" smtClean="0"/>
              <a:pPr/>
              <a:t>‹#›</a:t>
            </a:fld>
            <a:endParaRPr lang="en-US" altLang="en-US"/>
          </a:p>
        </p:txBody>
      </p:sp>
    </p:spTree>
    <p:extLst>
      <p:ext uri="{BB962C8B-B14F-4D97-AF65-F5344CB8AC3E}">
        <p14:creationId xmlns:p14="http://schemas.microsoft.com/office/powerpoint/2010/main" val="416387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5BA8E-0995-4682-9D1D-76162FB4DD63}" type="slidenum">
              <a:rPr lang="en-US" altLang="en-US" smtClean="0"/>
              <a:pPr/>
              <a:t>‹#›</a:t>
            </a:fld>
            <a:endParaRPr lang="en-US" altLang="en-US"/>
          </a:p>
        </p:txBody>
      </p:sp>
    </p:spTree>
    <p:extLst>
      <p:ext uri="{BB962C8B-B14F-4D97-AF65-F5344CB8AC3E}">
        <p14:creationId xmlns:p14="http://schemas.microsoft.com/office/powerpoint/2010/main" val="43378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76E56F7-2D1A-41C3-B3EC-98855EC1F1FA}" type="slidenum">
              <a:rPr lang="en-US" altLang="en-US" smtClean="0"/>
              <a:pPr/>
              <a:t>‹#›</a:t>
            </a:fld>
            <a:endParaRPr lang="en-US" altLang="en-US"/>
          </a:p>
        </p:txBody>
      </p:sp>
    </p:spTree>
    <p:extLst>
      <p:ext uri="{BB962C8B-B14F-4D97-AF65-F5344CB8AC3E}">
        <p14:creationId xmlns:p14="http://schemas.microsoft.com/office/powerpoint/2010/main" val="224867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2144604-724F-4928-A0BB-5BE9A8E3964B}" type="slidenum">
              <a:rPr lang="en-US" altLang="en-US" smtClean="0"/>
              <a:pPr/>
              <a:t>‹#›</a:t>
            </a:fld>
            <a:endParaRPr lang="en-US" altLang="en-US"/>
          </a:p>
        </p:txBody>
      </p:sp>
    </p:spTree>
    <p:extLst>
      <p:ext uri="{BB962C8B-B14F-4D97-AF65-F5344CB8AC3E}">
        <p14:creationId xmlns:p14="http://schemas.microsoft.com/office/powerpoint/2010/main" val="3442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7B29FD5-BBDC-49E1-BC24-B2F8D861EF27}" type="slidenum">
              <a:rPr lang="en-US" altLang="en-US" smtClean="0"/>
              <a:pPr/>
              <a:t>‹#›</a:t>
            </a:fld>
            <a:endParaRPr lang="en-US" altLang="en-US"/>
          </a:p>
        </p:txBody>
      </p:sp>
    </p:spTree>
    <p:extLst>
      <p:ext uri="{BB962C8B-B14F-4D97-AF65-F5344CB8AC3E}">
        <p14:creationId xmlns:p14="http://schemas.microsoft.com/office/powerpoint/2010/main" val="1061153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8B147F-A5CE-4969-BAC1-DDFCEE9FF050}" type="slidenum">
              <a:rPr lang="en-US" altLang="en-US" smtClean="0"/>
              <a:pPr/>
              <a:t>‹#›</a:t>
            </a:fld>
            <a:endParaRPr lang="en-US" altLang="en-US"/>
          </a:p>
        </p:txBody>
      </p:sp>
    </p:spTree>
    <p:extLst>
      <p:ext uri="{BB962C8B-B14F-4D97-AF65-F5344CB8AC3E}">
        <p14:creationId xmlns:p14="http://schemas.microsoft.com/office/powerpoint/2010/main" val="2828673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06B6B41-1EE1-45F4-8D09-F606F84A2632}" type="slidenum">
              <a:rPr lang="en-US" altLang="en-US" smtClean="0"/>
              <a:pPr/>
              <a:t>‹#›</a:t>
            </a:fld>
            <a:endParaRPr lang="en-US" altLang="en-US"/>
          </a:p>
        </p:txBody>
      </p:sp>
    </p:spTree>
    <p:extLst>
      <p:ext uri="{BB962C8B-B14F-4D97-AF65-F5344CB8AC3E}">
        <p14:creationId xmlns:p14="http://schemas.microsoft.com/office/powerpoint/2010/main" val="2422491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1B2F9E9-1A8F-4974-829A-DEAF0B91030C}"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70601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FED52AB-021B-4556-A678-BA21B7D94365}" type="slidenum">
              <a:rPr lang="en-US" altLang="en-US" smtClean="0"/>
              <a:pPr/>
              <a:t>‹#›</a:t>
            </a:fld>
            <a:endParaRPr lang="en-US" alt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009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20AFF5E-D91F-4C26-8580-A91A58F68F7B}" type="slidenum">
              <a:rPr lang="en-US" altLang="en-US" smtClean="0"/>
              <a:pPr/>
              <a:t>‹#›</a:t>
            </a:fld>
            <a:endParaRPr lang="en-US" altLang="en-US"/>
          </a:p>
        </p:txBody>
      </p:sp>
    </p:spTree>
    <p:extLst>
      <p:ext uri="{BB962C8B-B14F-4D97-AF65-F5344CB8AC3E}">
        <p14:creationId xmlns:p14="http://schemas.microsoft.com/office/powerpoint/2010/main" val="2056209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A8094DB-2EAB-495E-8DAD-A35CEFBCD449}" type="slidenum">
              <a:rPr lang="en-US" altLang="en-US" smtClean="0"/>
              <a:pPr/>
              <a:t>‹#›</a:t>
            </a:fld>
            <a:endParaRPr lang="en-US" altLang="en-US"/>
          </a:p>
        </p:txBody>
      </p:sp>
    </p:spTree>
    <p:extLst>
      <p:ext uri="{BB962C8B-B14F-4D97-AF65-F5344CB8AC3E}">
        <p14:creationId xmlns:p14="http://schemas.microsoft.com/office/powerpoint/2010/main" val="245229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7B29FD5-BBDC-49E1-BC24-B2F8D861EF27}" type="slidenum">
              <a:rPr lang="en-US" altLang="en-US" smtClean="0"/>
              <a:pPr/>
              <a:t>‹#›</a:t>
            </a:fld>
            <a:endParaRPr lang="en-US" altLang="en-US"/>
          </a:p>
        </p:txBody>
      </p:sp>
    </p:spTree>
    <p:extLst>
      <p:ext uri="{BB962C8B-B14F-4D97-AF65-F5344CB8AC3E}">
        <p14:creationId xmlns:p14="http://schemas.microsoft.com/office/powerpoint/2010/main" val="3796330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A5497BD-949B-45ED-9EB8-2FDBDD722C9D}" type="slidenum">
              <a:rPr lang="en-US" altLang="en-US" smtClean="0"/>
              <a:pPr/>
              <a:t>‹#›</a:t>
            </a:fld>
            <a:endParaRPr lang="en-US" altLang="en-US"/>
          </a:p>
        </p:txBody>
      </p:sp>
    </p:spTree>
    <p:extLst>
      <p:ext uri="{BB962C8B-B14F-4D97-AF65-F5344CB8AC3E}">
        <p14:creationId xmlns:p14="http://schemas.microsoft.com/office/powerpoint/2010/main" val="1253490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5BA8E-0995-4682-9D1D-76162FB4DD63}" type="slidenum">
              <a:rPr lang="en-US" altLang="en-US" smtClean="0"/>
              <a:pPr/>
              <a:t>‹#›</a:t>
            </a:fld>
            <a:endParaRPr lang="en-US" altLang="en-US"/>
          </a:p>
        </p:txBody>
      </p:sp>
    </p:spTree>
    <p:extLst>
      <p:ext uri="{BB962C8B-B14F-4D97-AF65-F5344CB8AC3E}">
        <p14:creationId xmlns:p14="http://schemas.microsoft.com/office/powerpoint/2010/main" val="2900252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76E56F7-2D1A-41C3-B3EC-98855EC1F1FA}" type="slidenum">
              <a:rPr lang="en-US" altLang="en-US" smtClean="0"/>
              <a:pPr/>
              <a:t>‹#›</a:t>
            </a:fld>
            <a:endParaRPr lang="en-US" altLang="en-US"/>
          </a:p>
        </p:txBody>
      </p:sp>
    </p:spTree>
    <p:extLst>
      <p:ext uri="{BB962C8B-B14F-4D97-AF65-F5344CB8AC3E}">
        <p14:creationId xmlns:p14="http://schemas.microsoft.com/office/powerpoint/2010/main" val="97533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2144604-724F-4928-A0BB-5BE9A8E3964B}" type="slidenum">
              <a:rPr lang="en-US" altLang="en-US" smtClean="0"/>
              <a:pPr/>
              <a:t>‹#›</a:t>
            </a:fld>
            <a:endParaRPr lang="en-US" altLang="en-US"/>
          </a:p>
        </p:txBody>
      </p:sp>
    </p:spTree>
    <p:extLst>
      <p:ext uri="{BB962C8B-B14F-4D97-AF65-F5344CB8AC3E}">
        <p14:creationId xmlns:p14="http://schemas.microsoft.com/office/powerpoint/2010/main" val="369461834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7B29FD5-BBDC-49E1-BC24-B2F8D861EF27}" type="slidenum">
              <a:rPr lang="en-US" altLang="en-US" smtClean="0"/>
              <a:pPr/>
              <a:t>‹#›</a:t>
            </a:fld>
            <a:endParaRPr lang="en-US" altLang="en-US"/>
          </a:p>
        </p:txBody>
      </p:sp>
    </p:spTree>
    <p:extLst>
      <p:ext uri="{BB962C8B-B14F-4D97-AF65-F5344CB8AC3E}">
        <p14:creationId xmlns:p14="http://schemas.microsoft.com/office/powerpoint/2010/main" val="2204248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8B147F-A5CE-4969-BAC1-DDFCEE9FF050}" type="slidenum">
              <a:rPr lang="en-US" altLang="en-US" smtClean="0"/>
              <a:pPr/>
              <a:t>‹#›</a:t>
            </a:fld>
            <a:endParaRPr lang="en-US" altLang="en-US"/>
          </a:p>
        </p:txBody>
      </p:sp>
    </p:spTree>
    <p:extLst>
      <p:ext uri="{BB962C8B-B14F-4D97-AF65-F5344CB8AC3E}">
        <p14:creationId xmlns:p14="http://schemas.microsoft.com/office/powerpoint/2010/main" val="328260535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06B6B41-1EE1-45F4-8D09-F606F84A2632}" type="slidenum">
              <a:rPr lang="en-US" altLang="en-US" smtClean="0"/>
              <a:pPr/>
              <a:t>‹#›</a:t>
            </a:fld>
            <a:endParaRPr lang="en-US" altLang="en-US"/>
          </a:p>
        </p:txBody>
      </p:sp>
    </p:spTree>
    <p:extLst>
      <p:ext uri="{BB962C8B-B14F-4D97-AF65-F5344CB8AC3E}">
        <p14:creationId xmlns:p14="http://schemas.microsoft.com/office/powerpoint/2010/main" val="2011996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1B2F9E9-1A8F-4974-829A-DEAF0B91030C}" type="slidenum">
              <a:rPr lang="en-US" altLang="en-US" smtClean="0"/>
              <a:pPr/>
              <a:t>‹#›</a:t>
            </a:fld>
            <a:endParaRPr lang="en-US" altLang="en-US"/>
          </a:p>
        </p:txBody>
      </p:sp>
    </p:spTree>
    <p:extLst>
      <p:ext uri="{BB962C8B-B14F-4D97-AF65-F5344CB8AC3E}">
        <p14:creationId xmlns:p14="http://schemas.microsoft.com/office/powerpoint/2010/main" val="2963550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FED52AB-021B-4556-A678-BA21B7D94365}" type="slidenum">
              <a:rPr lang="en-US" altLang="en-US" smtClean="0"/>
              <a:pPr/>
              <a:t>‹#›</a:t>
            </a:fld>
            <a:endParaRPr lang="en-US" altLang="en-US"/>
          </a:p>
        </p:txBody>
      </p:sp>
    </p:spTree>
    <p:extLst>
      <p:ext uri="{BB962C8B-B14F-4D97-AF65-F5344CB8AC3E}">
        <p14:creationId xmlns:p14="http://schemas.microsoft.com/office/powerpoint/2010/main" val="53483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20AFF5E-D91F-4C26-8580-A91A58F68F7B}" type="slidenum">
              <a:rPr lang="en-US" altLang="en-US" smtClean="0"/>
              <a:pPr/>
              <a:t>‹#›</a:t>
            </a:fld>
            <a:endParaRPr lang="en-US" altLang="en-US"/>
          </a:p>
        </p:txBody>
      </p:sp>
    </p:spTree>
    <p:extLst>
      <p:ext uri="{BB962C8B-B14F-4D97-AF65-F5344CB8AC3E}">
        <p14:creationId xmlns:p14="http://schemas.microsoft.com/office/powerpoint/2010/main" val="126145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8B147F-A5CE-4969-BAC1-DDFCEE9FF050}" type="slidenum">
              <a:rPr lang="en-US" altLang="en-US" smtClean="0"/>
              <a:pPr/>
              <a:t>‹#›</a:t>
            </a:fld>
            <a:endParaRPr lang="en-US" altLang="en-US"/>
          </a:p>
        </p:txBody>
      </p:sp>
    </p:spTree>
    <p:extLst>
      <p:ext uri="{BB962C8B-B14F-4D97-AF65-F5344CB8AC3E}">
        <p14:creationId xmlns:p14="http://schemas.microsoft.com/office/powerpoint/2010/main" val="3059260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A8094DB-2EAB-495E-8DAD-A35CEFBCD449}" type="slidenum">
              <a:rPr lang="en-US" altLang="en-US" smtClean="0"/>
              <a:pPr/>
              <a:t>‹#›</a:t>
            </a:fld>
            <a:endParaRPr lang="en-US" altLang="en-US"/>
          </a:p>
        </p:txBody>
      </p:sp>
    </p:spTree>
    <p:extLst>
      <p:ext uri="{BB962C8B-B14F-4D97-AF65-F5344CB8AC3E}">
        <p14:creationId xmlns:p14="http://schemas.microsoft.com/office/powerpoint/2010/main" val="482753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A5497BD-949B-45ED-9EB8-2FDBDD722C9D}" type="slidenum">
              <a:rPr lang="en-US" altLang="en-US" smtClean="0"/>
              <a:pPr/>
              <a:t>‹#›</a:t>
            </a:fld>
            <a:endParaRPr lang="en-US" altLang="en-US"/>
          </a:p>
        </p:txBody>
      </p:sp>
    </p:spTree>
    <p:extLst>
      <p:ext uri="{BB962C8B-B14F-4D97-AF65-F5344CB8AC3E}">
        <p14:creationId xmlns:p14="http://schemas.microsoft.com/office/powerpoint/2010/main" val="578566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26911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3572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5604508-FE00-4352-8C73-E766001490EF}"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41638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397905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3272535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2810919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5BA8E-0995-4682-9D1D-76162FB4DD63}" type="slidenum">
              <a:rPr lang="en-US" altLang="en-US" smtClean="0"/>
              <a:pPr/>
              <a:t>‹#›</a:t>
            </a:fld>
            <a:endParaRPr lang="en-US" altLang="en-US"/>
          </a:p>
        </p:txBody>
      </p:sp>
    </p:spTree>
    <p:extLst>
      <p:ext uri="{BB962C8B-B14F-4D97-AF65-F5344CB8AC3E}">
        <p14:creationId xmlns:p14="http://schemas.microsoft.com/office/powerpoint/2010/main" val="116729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76E56F7-2D1A-41C3-B3EC-98855EC1F1FA}" type="slidenum">
              <a:rPr lang="en-US" altLang="en-US" smtClean="0"/>
              <a:pPr/>
              <a:t>‹#›</a:t>
            </a:fld>
            <a:endParaRPr lang="en-US" altLang="en-US"/>
          </a:p>
        </p:txBody>
      </p:sp>
    </p:spTree>
    <p:extLst>
      <p:ext uri="{BB962C8B-B14F-4D97-AF65-F5344CB8AC3E}">
        <p14:creationId xmlns:p14="http://schemas.microsoft.com/office/powerpoint/2010/main" val="8777763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06B6B41-1EE1-45F4-8D09-F606F84A2632}" type="slidenum">
              <a:rPr lang="en-US" altLang="en-US" smtClean="0"/>
              <a:pPr/>
              <a:t>‹#›</a:t>
            </a:fld>
            <a:endParaRPr lang="en-US" altLang="en-US"/>
          </a:p>
        </p:txBody>
      </p:sp>
    </p:spTree>
    <p:extLst>
      <p:ext uri="{BB962C8B-B14F-4D97-AF65-F5344CB8AC3E}">
        <p14:creationId xmlns:p14="http://schemas.microsoft.com/office/powerpoint/2010/main" val="326757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1B2F9E9-1A8F-4974-829A-DEAF0B91030C}"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570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FED52AB-021B-4556-A678-BA21B7D94365}" type="slidenum">
              <a:rPr lang="en-US" altLang="en-US" smtClean="0"/>
              <a:pPr/>
              <a:t>‹#›</a:t>
            </a:fld>
            <a:endParaRPr lang="en-US" alt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517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20AFF5E-D91F-4C26-8580-A91A58F68F7B}" type="slidenum">
              <a:rPr lang="en-US" altLang="en-US" smtClean="0"/>
              <a:pPr/>
              <a:t>‹#›</a:t>
            </a:fld>
            <a:endParaRPr lang="en-US" altLang="en-US"/>
          </a:p>
        </p:txBody>
      </p:sp>
    </p:spTree>
    <p:extLst>
      <p:ext uri="{BB962C8B-B14F-4D97-AF65-F5344CB8AC3E}">
        <p14:creationId xmlns:p14="http://schemas.microsoft.com/office/powerpoint/2010/main" val="41564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A8094DB-2EAB-495E-8DAD-A35CEFBCD449}" type="slidenum">
              <a:rPr lang="en-US" altLang="en-US" smtClean="0"/>
              <a:pPr/>
              <a:t>‹#›</a:t>
            </a:fld>
            <a:endParaRPr lang="en-US" altLang="en-US"/>
          </a:p>
        </p:txBody>
      </p:sp>
    </p:spTree>
    <p:extLst>
      <p:ext uri="{BB962C8B-B14F-4D97-AF65-F5344CB8AC3E}">
        <p14:creationId xmlns:p14="http://schemas.microsoft.com/office/powerpoint/2010/main" val="123826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A5497BD-949B-45ED-9EB8-2FDBDD722C9D}" type="slidenum">
              <a:rPr lang="en-US" altLang="en-US" smtClean="0"/>
              <a:pPr/>
              <a:t>‹#›</a:t>
            </a:fld>
            <a:endParaRPr lang="en-US" altLang="en-US"/>
          </a:p>
        </p:txBody>
      </p:sp>
    </p:spTree>
    <p:extLst>
      <p:ext uri="{BB962C8B-B14F-4D97-AF65-F5344CB8AC3E}">
        <p14:creationId xmlns:p14="http://schemas.microsoft.com/office/powerpoint/2010/main" val="230033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114679170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3896089058"/>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5604508-FE00-4352-8C73-E766001490EF}" type="slidenum">
              <a:rPr lang="en-US" altLang="en-US" smtClean="0"/>
              <a:pPr/>
              <a:t>‹#›</a:t>
            </a:fld>
            <a:endParaRPr lang="en-US" altLang="en-US"/>
          </a:p>
        </p:txBody>
      </p:sp>
    </p:spTree>
    <p:extLst>
      <p:ext uri="{BB962C8B-B14F-4D97-AF65-F5344CB8AC3E}">
        <p14:creationId xmlns:p14="http://schemas.microsoft.com/office/powerpoint/2010/main" val="4027586751"/>
      </p:ext>
    </p:extLst>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4.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66800" y="762000"/>
            <a:ext cx="6858000" cy="838200"/>
          </a:xfrm>
        </p:spPr>
        <p:txBody>
          <a:bodyPr tIns="0" bIns="0">
            <a:normAutofit/>
          </a:bodyPr>
          <a:lstStyle/>
          <a:p>
            <a:pPr eaLnBrk="1" hangingPunct="1">
              <a:defRPr/>
            </a:pPr>
            <a:r>
              <a:rPr lang="en-US" sz="4400" b="1" cap="all" dirty="0">
                <a:solidFill>
                  <a:schemeClr val="tx1"/>
                </a:solidFill>
              </a:rPr>
              <a:t>Got Weeds ?</a:t>
            </a:r>
            <a:endParaRPr lang="en-US" sz="4400" b="1" dirty="0">
              <a:solidFill>
                <a:schemeClr val="tx1"/>
              </a:solidFill>
            </a:endParaRPr>
          </a:p>
        </p:txBody>
      </p:sp>
      <p:sp>
        <p:nvSpPr>
          <p:cNvPr id="3075" name="Rectangle 3"/>
          <p:cNvSpPr>
            <a:spLocks noGrp="1" noChangeArrowheads="1"/>
          </p:cNvSpPr>
          <p:nvPr>
            <p:ph type="subTitle" idx="1"/>
          </p:nvPr>
        </p:nvSpPr>
        <p:spPr>
          <a:xfrm>
            <a:off x="2057400" y="4724400"/>
            <a:ext cx="5410200" cy="1447800"/>
          </a:xfrm>
        </p:spPr>
        <p:txBody>
          <a:bodyPr>
            <a:noAutofit/>
          </a:bodyPr>
          <a:lstStyle/>
          <a:p>
            <a:pPr eaLnBrk="1" hangingPunct="1">
              <a:lnSpc>
                <a:spcPct val="80000"/>
              </a:lnSpc>
            </a:pPr>
            <a:r>
              <a:rPr lang="en-US" altLang="en-US" sz="2400" i="1" dirty="0"/>
              <a:t>Mary McKinney</a:t>
            </a:r>
          </a:p>
          <a:p>
            <a:pPr eaLnBrk="1" hangingPunct="1">
              <a:lnSpc>
                <a:spcPct val="80000"/>
              </a:lnSpc>
            </a:pPr>
            <a:r>
              <a:rPr lang="en-US" altLang="en-US" sz="2400" b="1" dirty="0"/>
              <a:t>Park County Weed and Pest </a:t>
            </a:r>
          </a:p>
          <a:p>
            <a:pPr eaLnBrk="1" hangingPunct="1">
              <a:lnSpc>
                <a:spcPct val="80000"/>
              </a:lnSpc>
            </a:pPr>
            <a:r>
              <a:rPr lang="en-US" altLang="en-US" sz="2400" b="1" dirty="0"/>
              <a:t>Control District</a:t>
            </a:r>
          </a:p>
        </p:txBody>
      </p:sp>
      <p:pic>
        <p:nvPicPr>
          <p:cNvPr id="1026" name="Picture 2" descr="\\parkcounty\pcshares\CHDept\W&amp;PDocs\MARY CODY\ARTICLES\Monthly PCWP newsletters\Jan 2016\tumble wee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304" y="1752600"/>
            <a:ext cx="4133391" cy="2756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85460"/>
            <a:ext cx="20224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520700" y="357188"/>
            <a:ext cx="8153400" cy="777875"/>
          </a:xfrm>
        </p:spPr>
        <p:txBody>
          <a:bodyPr/>
          <a:lstStyle/>
          <a:p>
            <a:r>
              <a:rPr lang="en-US" altLang="en-US" b="1" dirty="0">
                <a:solidFill>
                  <a:schemeClr val="tx1"/>
                </a:solidFill>
              </a:rPr>
              <a:t>Perennials-Simple</a:t>
            </a:r>
          </a:p>
        </p:txBody>
      </p:sp>
      <p:sp>
        <p:nvSpPr>
          <p:cNvPr id="11271" name="TextBox 10"/>
          <p:cNvSpPr txBox="1">
            <a:spLocks noChangeArrowheads="1"/>
          </p:cNvSpPr>
          <p:nvPr/>
        </p:nvSpPr>
        <p:spPr bwMode="auto">
          <a:xfrm>
            <a:off x="6308367" y="3505338"/>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lgn="ctr">
              <a:spcBef>
                <a:spcPct val="0"/>
              </a:spcBef>
              <a:buClrTx/>
              <a:buSzTx/>
              <a:buFontTx/>
              <a:buNone/>
            </a:pPr>
            <a:r>
              <a:rPr lang="en-US" altLang="en-US" sz="1800" dirty="0">
                <a:latin typeface="Arial" panose="020B0604020202020204" pitchFamily="34" charset="0"/>
              </a:rPr>
              <a:t>Plantain</a:t>
            </a:r>
          </a:p>
        </p:txBody>
      </p:sp>
      <p:sp>
        <p:nvSpPr>
          <p:cNvPr id="11272" name="TextBox 11"/>
          <p:cNvSpPr txBox="1">
            <a:spLocks noChangeArrowheads="1"/>
          </p:cNvSpPr>
          <p:nvPr/>
        </p:nvSpPr>
        <p:spPr bwMode="auto">
          <a:xfrm>
            <a:off x="673964" y="6088063"/>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a:latin typeface="Arial" panose="020B0604020202020204" pitchFamily="34" charset="0"/>
              </a:rPr>
              <a:t>Spotted knapweed</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14" y="1070031"/>
            <a:ext cx="2165161" cy="167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64147" y="2893816"/>
            <a:ext cx="1726653" cy="382784"/>
          </a:xfrm>
          <a:prstGeom prst="rect">
            <a:avLst/>
          </a:prstGeom>
          <a:noFill/>
        </p:spPr>
        <p:txBody>
          <a:bodyPr wrap="square" rtlCol="0">
            <a:spAutoFit/>
          </a:bodyPr>
          <a:lstStyle/>
          <a:p>
            <a:pPr algn="ctr"/>
            <a:r>
              <a:rPr lang="en-US" dirty="0"/>
              <a:t>Dandelion</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64704"/>
            <a:ext cx="2177334" cy="234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4066" y="3950038"/>
            <a:ext cx="24384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72701" y="6057716"/>
            <a:ext cx="3081130" cy="369332"/>
          </a:xfrm>
          <a:prstGeom prst="rect">
            <a:avLst/>
          </a:prstGeom>
          <a:noFill/>
        </p:spPr>
        <p:txBody>
          <a:bodyPr wrap="square" rtlCol="0">
            <a:spAutoFit/>
          </a:bodyPr>
          <a:lstStyle/>
          <a:p>
            <a:pPr algn="ctr"/>
            <a:r>
              <a:rPr lang="en-US" dirty="0"/>
              <a:t>Perennial Baby’s breath</a:t>
            </a:r>
          </a:p>
        </p:txBody>
      </p:sp>
      <p:pic>
        <p:nvPicPr>
          <p:cNvPr id="2" name="Picture 1">
            <a:extLst>
              <a:ext uri="{FF2B5EF4-FFF2-40B4-BE49-F238E27FC236}">
                <a16:creationId xmlns:a16="http://schemas.microsoft.com/office/drawing/2014/main" id="{CEB6A658-2768-95E6-1F85-C51CC5794296}"/>
              </a:ext>
            </a:extLst>
          </p:cNvPr>
          <p:cNvPicPr>
            <a:picLocks noChangeAspect="1"/>
          </p:cNvPicPr>
          <p:nvPr/>
        </p:nvPicPr>
        <p:blipFill>
          <a:blip r:embed="rId7"/>
          <a:stretch>
            <a:fillRect/>
          </a:stretch>
        </p:blipFill>
        <p:spPr>
          <a:xfrm>
            <a:off x="3048001" y="2671339"/>
            <a:ext cx="2410401" cy="2808515"/>
          </a:xfrm>
          <a:prstGeom prst="rect">
            <a:avLst/>
          </a:prstGeom>
        </p:spPr>
      </p:pic>
      <p:sp>
        <p:nvSpPr>
          <p:cNvPr id="4" name="TextBox 3">
            <a:extLst>
              <a:ext uri="{FF2B5EF4-FFF2-40B4-BE49-F238E27FC236}">
                <a16:creationId xmlns:a16="http://schemas.microsoft.com/office/drawing/2014/main" id="{54E767B7-827A-5426-3DC3-1D4CBF1A9BB0}"/>
              </a:ext>
            </a:extLst>
          </p:cNvPr>
          <p:cNvSpPr txBox="1"/>
          <p:nvPr/>
        </p:nvSpPr>
        <p:spPr>
          <a:xfrm>
            <a:off x="3369380" y="5875613"/>
            <a:ext cx="2022475" cy="369332"/>
          </a:xfrm>
          <a:prstGeom prst="rect">
            <a:avLst/>
          </a:prstGeom>
          <a:noFill/>
        </p:spPr>
        <p:txBody>
          <a:bodyPr wrap="square" rtlCol="0">
            <a:spAutoFit/>
          </a:bodyPr>
          <a:lstStyle/>
          <a:p>
            <a:r>
              <a:rPr lang="en-US" dirty="0"/>
              <a:t>Foxtail Barley</a:t>
            </a:r>
          </a:p>
        </p:txBody>
      </p:sp>
      <p:pic>
        <p:nvPicPr>
          <p:cNvPr id="7" name="Picture 6">
            <a:extLst>
              <a:ext uri="{FF2B5EF4-FFF2-40B4-BE49-F238E27FC236}">
                <a16:creationId xmlns:a16="http://schemas.microsoft.com/office/drawing/2014/main" id="{81122FB0-247A-1117-1717-998CD45E2FCA}"/>
              </a:ext>
            </a:extLst>
          </p:cNvPr>
          <p:cNvPicPr>
            <a:picLocks noChangeAspect="1"/>
          </p:cNvPicPr>
          <p:nvPr/>
        </p:nvPicPr>
        <p:blipFill>
          <a:blip r:embed="rId8"/>
          <a:stretch>
            <a:fillRect/>
          </a:stretch>
        </p:blipFill>
        <p:spPr>
          <a:xfrm>
            <a:off x="4445689" y="2079133"/>
            <a:ext cx="855732" cy="16293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96938" y="304800"/>
            <a:ext cx="8153400" cy="930275"/>
          </a:xfrm>
        </p:spPr>
        <p:txBody>
          <a:bodyPr/>
          <a:lstStyle/>
          <a:p>
            <a:r>
              <a:rPr lang="en-US" altLang="en-US" b="1" dirty="0">
                <a:solidFill>
                  <a:schemeClr val="tx1"/>
                </a:solidFill>
                <a:effectLst/>
              </a:rPr>
              <a:t>Complex perennials</a:t>
            </a:r>
          </a:p>
        </p:txBody>
      </p:sp>
      <p:pic>
        <p:nvPicPr>
          <p:cNvPr id="1229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1623" y="3655991"/>
            <a:ext cx="3253345" cy="244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291" y="1729871"/>
            <a:ext cx="2353868" cy="19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9"/>
          <p:cNvSpPr txBox="1">
            <a:spLocks noChangeArrowheads="1"/>
          </p:cNvSpPr>
          <p:nvPr/>
        </p:nvSpPr>
        <p:spPr bwMode="auto">
          <a:xfrm>
            <a:off x="471538" y="1281143"/>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a:latin typeface="Arial" panose="020B0604020202020204" pitchFamily="34" charset="0"/>
              </a:rPr>
              <a:t>Russian knapweed</a:t>
            </a:r>
          </a:p>
        </p:txBody>
      </p:sp>
      <p:sp>
        <p:nvSpPr>
          <p:cNvPr id="12295" name="TextBox 10"/>
          <p:cNvSpPr txBox="1">
            <a:spLocks noChangeArrowheads="1"/>
          </p:cNvSpPr>
          <p:nvPr/>
        </p:nvSpPr>
        <p:spPr bwMode="auto">
          <a:xfrm>
            <a:off x="6742871" y="1306574"/>
            <a:ext cx="188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a:latin typeface="Arial" panose="020B0604020202020204" pitchFamily="34" charset="0"/>
              </a:rPr>
              <a:t>Canada thistle</a:t>
            </a:r>
          </a:p>
        </p:txBody>
      </p:sp>
      <p:sp>
        <p:nvSpPr>
          <p:cNvPr id="12297" name="TextBox 13"/>
          <p:cNvSpPr txBox="1">
            <a:spLocks noChangeArrowheads="1"/>
          </p:cNvSpPr>
          <p:nvPr/>
        </p:nvSpPr>
        <p:spPr bwMode="auto">
          <a:xfrm>
            <a:off x="3952875" y="6096000"/>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a:latin typeface="Arial" panose="020B0604020202020204" pitchFamily="34" charset="0"/>
              </a:rPr>
              <a:t>Whitetop</a:t>
            </a:r>
          </a:p>
        </p:txBody>
      </p:sp>
      <p:pic>
        <p:nvPicPr>
          <p:cNvPr id="12298"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980" y="1729871"/>
            <a:ext cx="2551062" cy="191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http://malag.aes.oregonstate.edu/wildflowers/images/RussianKnapweedCentaureaRepens19July08_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863102"/>
            <a:ext cx="3423892" cy="228259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43698" y="3191703"/>
            <a:ext cx="2636838"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9655" y="4488480"/>
            <a:ext cx="1015337" cy="145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BDA59EE-4C41-7AEE-57FE-51F0DFCAC099}"/>
              </a:ext>
            </a:extLst>
          </p:cNvPr>
          <p:cNvPicPr>
            <a:picLocks noChangeAspect="1"/>
          </p:cNvPicPr>
          <p:nvPr/>
        </p:nvPicPr>
        <p:blipFill>
          <a:blip r:embed="rId9"/>
          <a:stretch>
            <a:fillRect/>
          </a:stretch>
        </p:blipFill>
        <p:spPr>
          <a:xfrm>
            <a:off x="3067942" y="1186692"/>
            <a:ext cx="3200400" cy="213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60632" y="232414"/>
            <a:ext cx="7765322" cy="970450"/>
          </a:xfrm>
        </p:spPr>
        <p:txBody>
          <a:bodyPr>
            <a:normAutofit fontScale="90000"/>
          </a:bodyPr>
          <a:lstStyle/>
          <a:p>
            <a:pPr algn="ctr"/>
            <a:r>
              <a:rPr lang="en-US" altLang="en-US" b="1" dirty="0">
                <a:solidFill>
                  <a:schemeClr val="tx1"/>
                </a:solidFill>
              </a:rPr>
              <a:t>The Difference Between a Dream and Reality-A Plan!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25" y="1361607"/>
            <a:ext cx="2159411" cy="159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02" y="4262573"/>
            <a:ext cx="2458471" cy="1755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41" y="1855228"/>
            <a:ext cx="2192168" cy="177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8826" y="1855228"/>
            <a:ext cx="2370893" cy="191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5298" y="3326389"/>
            <a:ext cx="1558636" cy="155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4956" y="4262573"/>
            <a:ext cx="2577332" cy="191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5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500"/>
                                        <p:tgtEl>
                                          <p:spTgt spid="61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fade">
                                      <p:cBhvr>
                                        <p:cTn id="27" dur="500"/>
                                        <p:tgtEl>
                                          <p:spTgt spid="6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52"/>
                                        </p:tgtEl>
                                        <p:attrNameLst>
                                          <p:attrName>style.visibility</p:attrName>
                                        </p:attrNameLst>
                                      </p:cBhvr>
                                      <p:to>
                                        <p:strVal val="visible"/>
                                      </p:to>
                                    </p:set>
                                    <p:animEffect transition="in" filter="fade">
                                      <p:cBhvr>
                                        <p:cTn id="32"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BA89-786D-CC0E-FDAF-7A01AE4EDB72}"/>
              </a:ext>
            </a:extLst>
          </p:cNvPr>
          <p:cNvSpPr>
            <a:spLocks noGrp="1"/>
          </p:cNvSpPr>
          <p:nvPr>
            <p:ph type="title"/>
          </p:nvPr>
        </p:nvSpPr>
        <p:spPr/>
        <p:txBody>
          <a:bodyPr>
            <a:normAutofit fontScale="90000"/>
          </a:bodyPr>
          <a:lstStyle/>
          <a:p>
            <a:pPr algn="l"/>
            <a:r>
              <a:rPr lang="en-US" sz="4000" b="1" dirty="0"/>
              <a:t>Integrated Pest Management </a:t>
            </a:r>
            <a:br>
              <a:rPr lang="en-US" sz="4000" b="1" dirty="0"/>
            </a:br>
            <a:r>
              <a:rPr lang="en-US" sz="4000" b="1" dirty="0"/>
              <a:t>IPM-Toolbox</a:t>
            </a:r>
            <a:endParaRPr lang="en-US" dirty="0"/>
          </a:p>
        </p:txBody>
      </p:sp>
      <p:sp>
        <p:nvSpPr>
          <p:cNvPr id="3" name="Content Placeholder 2">
            <a:extLst>
              <a:ext uri="{FF2B5EF4-FFF2-40B4-BE49-F238E27FC236}">
                <a16:creationId xmlns:a16="http://schemas.microsoft.com/office/drawing/2014/main" id="{9D99C8EB-2B63-6DE1-0257-C94988933EF3}"/>
              </a:ext>
            </a:extLst>
          </p:cNvPr>
          <p:cNvSpPr>
            <a:spLocks noGrp="1"/>
          </p:cNvSpPr>
          <p:nvPr>
            <p:ph idx="1"/>
          </p:nvPr>
        </p:nvSpPr>
        <p:spPr>
          <a:xfrm>
            <a:off x="381000" y="1814904"/>
            <a:ext cx="7765322" cy="5043095"/>
          </a:xfrm>
        </p:spPr>
        <p:txBody>
          <a:bodyPr>
            <a:normAutofit fontScale="92500"/>
          </a:bodyPr>
          <a:lstStyle/>
          <a:p>
            <a:pPr>
              <a:lnSpc>
                <a:spcPct val="90000"/>
              </a:lnSpc>
              <a:buClr>
                <a:schemeClr val="tx1"/>
              </a:buClr>
            </a:pPr>
            <a:r>
              <a:rPr lang="en-US" sz="4400" b="1" dirty="0"/>
              <a:t>Prevention - </a:t>
            </a:r>
            <a:r>
              <a:rPr lang="en-US" sz="3500" dirty="0"/>
              <a:t>limit disturbances,  know B4 you grow, manage for desirables</a:t>
            </a:r>
            <a:endParaRPr lang="en-US" sz="4400" dirty="0"/>
          </a:p>
          <a:p>
            <a:pPr>
              <a:lnSpc>
                <a:spcPct val="90000"/>
              </a:lnSpc>
              <a:buClr>
                <a:schemeClr val="tx1"/>
              </a:buClr>
            </a:pPr>
            <a:r>
              <a:rPr lang="en-US" sz="3200" b="1" dirty="0"/>
              <a:t>Cultural</a:t>
            </a:r>
            <a:r>
              <a:rPr lang="en-US" sz="2800" dirty="0"/>
              <a:t>-crop rotation, spacing, burning, grazing…</a:t>
            </a:r>
          </a:p>
          <a:p>
            <a:pPr lvl="1">
              <a:lnSpc>
                <a:spcPct val="90000"/>
              </a:lnSpc>
              <a:buClr>
                <a:schemeClr val="tx1"/>
              </a:buClr>
            </a:pPr>
            <a:r>
              <a:rPr lang="en-US" sz="2800" b="1" dirty="0"/>
              <a:t>Re-vegetation!</a:t>
            </a:r>
          </a:p>
          <a:p>
            <a:pPr>
              <a:lnSpc>
                <a:spcPct val="90000"/>
              </a:lnSpc>
              <a:buClr>
                <a:schemeClr val="tx1"/>
              </a:buClr>
            </a:pPr>
            <a:r>
              <a:rPr lang="en-US" sz="2800" b="1" dirty="0"/>
              <a:t>Mechanical</a:t>
            </a:r>
            <a:r>
              <a:rPr lang="en-US" sz="2800" dirty="0"/>
              <a:t>-mowing, burning, flooding</a:t>
            </a:r>
          </a:p>
          <a:p>
            <a:pPr>
              <a:lnSpc>
                <a:spcPct val="90000"/>
              </a:lnSpc>
              <a:buClr>
                <a:schemeClr val="tx1"/>
              </a:buClr>
            </a:pPr>
            <a:r>
              <a:rPr lang="en-US" sz="2800" b="1" dirty="0"/>
              <a:t>Biological</a:t>
            </a:r>
            <a:r>
              <a:rPr lang="en-US" sz="2800" dirty="0"/>
              <a:t>-pest alone may not do all the damage, secondary effects</a:t>
            </a:r>
          </a:p>
          <a:p>
            <a:pPr>
              <a:lnSpc>
                <a:spcPct val="90000"/>
              </a:lnSpc>
              <a:buClr>
                <a:schemeClr val="tx1"/>
              </a:buClr>
            </a:pPr>
            <a:r>
              <a:rPr lang="en-US" sz="2800" b="1" dirty="0"/>
              <a:t>Chemical</a:t>
            </a:r>
            <a:r>
              <a:rPr lang="en-US" sz="2800" dirty="0"/>
              <a:t>-use of pesticides</a:t>
            </a:r>
          </a:p>
          <a:p>
            <a:pPr lvl="1">
              <a:lnSpc>
                <a:spcPct val="90000"/>
              </a:lnSpc>
              <a:buClr>
                <a:schemeClr val="tx1"/>
              </a:buClr>
            </a:pPr>
            <a:r>
              <a:rPr lang="en-US" sz="2400" b="1" i="1" dirty="0"/>
              <a:t>Calibrate your sprayer!</a:t>
            </a:r>
          </a:p>
          <a:p>
            <a:endParaRPr lang="en-US" dirty="0"/>
          </a:p>
        </p:txBody>
      </p:sp>
      <p:pic>
        <p:nvPicPr>
          <p:cNvPr id="4" name="Picture 3">
            <a:extLst>
              <a:ext uri="{FF2B5EF4-FFF2-40B4-BE49-F238E27FC236}">
                <a16:creationId xmlns:a16="http://schemas.microsoft.com/office/drawing/2014/main" id="{3551D6A9-93C9-23BA-CDD6-3749533BC89B}"/>
              </a:ext>
            </a:extLst>
          </p:cNvPr>
          <p:cNvPicPr>
            <a:picLocks noChangeAspect="1"/>
          </p:cNvPicPr>
          <p:nvPr/>
        </p:nvPicPr>
        <p:blipFill>
          <a:blip r:embed="rId3"/>
          <a:stretch>
            <a:fillRect/>
          </a:stretch>
        </p:blipFill>
        <p:spPr>
          <a:xfrm>
            <a:off x="7129582" y="2892493"/>
            <a:ext cx="1016739" cy="1099248"/>
          </a:xfrm>
          <a:prstGeom prst="rect">
            <a:avLst/>
          </a:prstGeom>
        </p:spPr>
      </p:pic>
      <p:pic>
        <p:nvPicPr>
          <p:cNvPr id="5" name="Picture 4">
            <a:extLst>
              <a:ext uri="{FF2B5EF4-FFF2-40B4-BE49-F238E27FC236}">
                <a16:creationId xmlns:a16="http://schemas.microsoft.com/office/drawing/2014/main" id="{36CD2946-3072-5F5A-435C-5C7EAEC513AD}"/>
              </a:ext>
            </a:extLst>
          </p:cNvPr>
          <p:cNvPicPr>
            <a:picLocks noChangeAspect="1"/>
          </p:cNvPicPr>
          <p:nvPr/>
        </p:nvPicPr>
        <p:blipFill>
          <a:blip r:embed="rId4"/>
          <a:stretch>
            <a:fillRect/>
          </a:stretch>
        </p:blipFill>
        <p:spPr>
          <a:xfrm>
            <a:off x="6929598" y="396504"/>
            <a:ext cx="1775319" cy="1183546"/>
          </a:xfrm>
          <a:prstGeom prst="rect">
            <a:avLst/>
          </a:prstGeom>
        </p:spPr>
      </p:pic>
      <p:pic>
        <p:nvPicPr>
          <p:cNvPr id="6" name="Picture 5">
            <a:extLst>
              <a:ext uri="{FF2B5EF4-FFF2-40B4-BE49-F238E27FC236}">
                <a16:creationId xmlns:a16="http://schemas.microsoft.com/office/drawing/2014/main" id="{CE0949F2-DA1B-031F-1350-CBA4760CAC10}"/>
              </a:ext>
            </a:extLst>
          </p:cNvPr>
          <p:cNvPicPr>
            <a:picLocks noChangeAspect="1"/>
          </p:cNvPicPr>
          <p:nvPr/>
        </p:nvPicPr>
        <p:blipFill>
          <a:blip r:embed="rId5"/>
          <a:stretch>
            <a:fillRect/>
          </a:stretch>
        </p:blipFill>
        <p:spPr>
          <a:xfrm>
            <a:off x="7382481" y="5418453"/>
            <a:ext cx="1522872" cy="1287761"/>
          </a:xfrm>
          <a:prstGeom prst="rect">
            <a:avLst/>
          </a:prstGeom>
        </p:spPr>
      </p:pic>
      <p:pic>
        <p:nvPicPr>
          <p:cNvPr id="8" name="Picture 7">
            <a:extLst>
              <a:ext uri="{FF2B5EF4-FFF2-40B4-BE49-F238E27FC236}">
                <a16:creationId xmlns:a16="http://schemas.microsoft.com/office/drawing/2014/main" id="{103BFE82-0CBA-D986-DEFC-58BF23D7045B}"/>
              </a:ext>
            </a:extLst>
          </p:cNvPr>
          <p:cNvPicPr>
            <a:picLocks noChangeAspect="1"/>
          </p:cNvPicPr>
          <p:nvPr/>
        </p:nvPicPr>
        <p:blipFill>
          <a:blip r:embed="rId6"/>
          <a:stretch>
            <a:fillRect/>
          </a:stretch>
        </p:blipFill>
        <p:spPr>
          <a:xfrm>
            <a:off x="7546226" y="3761535"/>
            <a:ext cx="1195382" cy="1195382"/>
          </a:xfrm>
          <a:prstGeom prst="rect">
            <a:avLst/>
          </a:prstGeom>
        </p:spPr>
      </p:pic>
      <p:pic>
        <p:nvPicPr>
          <p:cNvPr id="9" name="Picture 8">
            <a:extLst>
              <a:ext uri="{FF2B5EF4-FFF2-40B4-BE49-F238E27FC236}">
                <a16:creationId xmlns:a16="http://schemas.microsoft.com/office/drawing/2014/main" id="{91F23C6D-CA62-B711-1CC0-091826178EE1}"/>
              </a:ext>
            </a:extLst>
          </p:cNvPr>
          <p:cNvPicPr>
            <a:picLocks noChangeAspect="1"/>
          </p:cNvPicPr>
          <p:nvPr/>
        </p:nvPicPr>
        <p:blipFill>
          <a:blip r:embed="rId7"/>
          <a:stretch>
            <a:fillRect/>
          </a:stretch>
        </p:blipFill>
        <p:spPr>
          <a:xfrm>
            <a:off x="5652429" y="5355135"/>
            <a:ext cx="1402202" cy="1414395"/>
          </a:xfrm>
          <a:prstGeom prst="rect">
            <a:avLst/>
          </a:prstGeom>
        </p:spPr>
      </p:pic>
    </p:spTree>
    <p:extLst>
      <p:ext uri="{BB962C8B-B14F-4D97-AF65-F5344CB8AC3E}">
        <p14:creationId xmlns:p14="http://schemas.microsoft.com/office/powerpoint/2010/main" val="2648399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609600"/>
            <a:ext cx="8153400" cy="777875"/>
          </a:xfrm>
        </p:spPr>
        <p:txBody>
          <a:bodyPr/>
          <a:lstStyle/>
          <a:p>
            <a:r>
              <a:rPr lang="en-US" altLang="en-US" b="1" dirty="0">
                <a:solidFill>
                  <a:schemeClr val="tx1"/>
                </a:solidFill>
              </a:rPr>
              <a:t>Using Herbicides</a:t>
            </a:r>
          </a:p>
        </p:txBody>
      </p:sp>
      <p:pic>
        <p:nvPicPr>
          <p:cNvPr id="3" name="Content Placeholder 2"/>
          <p:cNvPicPr>
            <a:picLocks noGrp="1" noChangeAspect="1"/>
          </p:cNvPicPr>
          <p:nvPr>
            <p:ph idx="1"/>
          </p:nvPr>
        </p:nvPicPr>
        <p:blipFill rotWithShape="1">
          <a:blip r:embed="rId3"/>
          <a:srcRect t="-7004" b="9568"/>
          <a:stretch/>
        </p:blipFill>
        <p:spPr>
          <a:xfrm>
            <a:off x="1790700" y="1524001"/>
            <a:ext cx="5638800" cy="3944728"/>
          </a:xfrm>
          <a:prstGeom prst="rect">
            <a:avLst/>
          </a:prstGeom>
        </p:spPr>
      </p:pic>
      <p:sp>
        <p:nvSpPr>
          <p:cNvPr id="13316" name="TextBox 4"/>
          <p:cNvSpPr txBox="1">
            <a:spLocks noChangeArrowheads="1"/>
          </p:cNvSpPr>
          <p:nvPr/>
        </p:nvSpPr>
        <p:spPr bwMode="auto">
          <a:xfrm>
            <a:off x="1343391" y="5468729"/>
            <a:ext cx="64572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4000" b="1" dirty="0">
                <a:latin typeface="Times New Roman" panose="02020603050405020304" pitchFamily="18" charset="0"/>
                <a:cs typeface="Times New Roman" panose="02020603050405020304" pitchFamily="18" charset="0"/>
              </a:rPr>
              <a:t>That herbicide didn’t work! </a:t>
            </a:r>
          </a:p>
        </p:txBody>
      </p:sp>
      <p:sp>
        <p:nvSpPr>
          <p:cNvPr id="4" name="TextBox 3"/>
          <p:cNvSpPr txBox="1"/>
          <p:nvPr/>
        </p:nvSpPr>
        <p:spPr>
          <a:xfrm>
            <a:off x="4536565" y="4391384"/>
            <a:ext cx="2816735" cy="923330"/>
          </a:xfrm>
          <a:prstGeom prst="rect">
            <a:avLst/>
          </a:prstGeom>
          <a:solidFill>
            <a:schemeClr val="tx1">
              <a:lumMod val="85000"/>
            </a:schemeClr>
          </a:solidFill>
        </p:spPr>
        <p:txBody>
          <a:bodyPr wrap="square" rtlCol="0">
            <a:spAutoFit/>
          </a:bodyPr>
          <a:lstStyle/>
          <a:p>
            <a:r>
              <a:rPr lang="en-US" dirty="0">
                <a:solidFill>
                  <a:schemeClr val="bg1"/>
                </a:solidFill>
              </a:rPr>
              <a:t>The only thing Fred hated more than weeds were weeds that made puns!</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457200"/>
            <a:ext cx="8382000" cy="1676400"/>
          </a:xfrm>
        </p:spPr>
        <p:txBody>
          <a:bodyPr>
            <a:normAutofit/>
          </a:bodyPr>
          <a:lstStyle/>
          <a:p>
            <a:pPr algn="ctr" eaLnBrk="1" hangingPunct="1"/>
            <a:r>
              <a:rPr lang="en-US" altLang="en-US" b="1" dirty="0">
                <a:solidFill>
                  <a:schemeClr val="tx1"/>
                </a:solidFill>
              </a:rPr>
              <a:t>Misidentification of the weed </a:t>
            </a:r>
            <a:br>
              <a:rPr lang="en-US" altLang="en-US" b="1" dirty="0">
                <a:solidFill>
                  <a:schemeClr val="tx1"/>
                </a:solidFill>
              </a:rPr>
            </a:br>
            <a:r>
              <a:rPr lang="en-US" altLang="en-US" sz="3200" b="1" dirty="0">
                <a:solidFill>
                  <a:schemeClr val="tx1"/>
                </a:solidFill>
              </a:rPr>
              <a:t>(What was that sucker, anyway?)</a:t>
            </a:r>
            <a:br>
              <a:rPr lang="en-US" altLang="en-US" sz="3200" dirty="0">
                <a:solidFill>
                  <a:schemeClr val="tx1"/>
                </a:solidFill>
              </a:rPr>
            </a:br>
            <a:endParaRPr lang="en-US" altLang="en-US" sz="3200" dirty="0">
              <a:solidFill>
                <a:schemeClr val="tx1"/>
              </a:solidFill>
            </a:endParaRPr>
          </a:p>
        </p:txBody>
      </p:sp>
      <p:sp>
        <p:nvSpPr>
          <p:cNvPr id="14339" name="Rectangle 3"/>
          <p:cNvSpPr>
            <a:spLocks noGrp="1" noChangeArrowheads="1"/>
          </p:cNvSpPr>
          <p:nvPr>
            <p:ph idx="1"/>
          </p:nvPr>
        </p:nvSpPr>
        <p:spPr>
          <a:xfrm>
            <a:off x="457200" y="2057400"/>
            <a:ext cx="8229600" cy="3200400"/>
          </a:xfrm>
        </p:spPr>
        <p:txBody>
          <a:bodyPr/>
          <a:lstStyle/>
          <a:p>
            <a:pPr marL="36900" indent="0" eaLnBrk="1" hangingPunct="1">
              <a:lnSpc>
                <a:spcPct val="80000"/>
              </a:lnSpc>
              <a:buNone/>
            </a:pPr>
            <a:r>
              <a:rPr lang="en-US" altLang="en-US" sz="2700" dirty="0">
                <a:solidFill>
                  <a:schemeClr val="tx1"/>
                </a:solidFill>
              </a:rPr>
              <a:t>All weeds are </a:t>
            </a:r>
            <a:r>
              <a:rPr lang="en-US" altLang="en-US" sz="4400" b="1" dirty="0">
                <a:solidFill>
                  <a:schemeClr val="tx1"/>
                </a:solidFill>
              </a:rPr>
              <a:t>not</a:t>
            </a:r>
            <a:r>
              <a:rPr lang="en-US" altLang="en-US" sz="2700" dirty="0">
                <a:solidFill>
                  <a:schemeClr val="tx1"/>
                </a:solidFill>
              </a:rPr>
              <a:t> </a:t>
            </a:r>
            <a:r>
              <a:rPr lang="en-US" altLang="en-US" sz="2800" dirty="0">
                <a:solidFill>
                  <a:schemeClr val="tx1"/>
                </a:solidFill>
                <a:effectLst/>
              </a:rPr>
              <a:t>created</a:t>
            </a:r>
            <a:r>
              <a:rPr lang="en-US" altLang="en-US" sz="2700" dirty="0">
                <a:solidFill>
                  <a:schemeClr val="tx1"/>
                </a:solidFill>
              </a:rPr>
              <a:t> equal!</a:t>
            </a:r>
          </a:p>
          <a:p>
            <a:pPr eaLnBrk="1" hangingPunct="1">
              <a:lnSpc>
                <a:spcPct val="80000"/>
              </a:lnSpc>
              <a:buFont typeface="Wingdings" panose="05000000000000000000" pitchFamily="2" charset="2"/>
              <a:buNone/>
            </a:pPr>
            <a:endParaRPr lang="en-US" altLang="en-US" sz="2700" dirty="0">
              <a:solidFill>
                <a:schemeClr val="tx1"/>
              </a:solidFill>
            </a:endParaRPr>
          </a:p>
        </p:txBody>
      </p:sp>
      <p:pic>
        <p:nvPicPr>
          <p:cNvPr id="14340" name="Picture 6" descr="http://www.weeds.slco.org/images/idLarge/russianknapweed_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95600"/>
            <a:ext cx="37433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descr="http://3.bp.blogspot.com/_HU9zn3YtoD4/SfqHbCuu4NI/AAAAAAAAAW4/0g2o45kbNXc/s400/DoesNotEqu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7338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malag.aes.oregonstate.edu/wildflowers/images/RussianThistleOntario04-4.JPG.w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91942"/>
            <a:ext cx="3764078" cy="2823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1257300" y="152400"/>
            <a:ext cx="6781800" cy="882650"/>
          </a:xfrm>
        </p:spPr>
        <p:txBody>
          <a:bodyPr>
            <a:normAutofit/>
          </a:bodyPr>
          <a:lstStyle/>
          <a:p>
            <a:r>
              <a:rPr lang="en-US" altLang="en-US" sz="4400" b="1" dirty="0">
                <a:solidFill>
                  <a:schemeClr val="tx1"/>
                </a:solidFill>
                <a:effectLst/>
              </a:rPr>
              <a:t>Plant Identification</a:t>
            </a:r>
          </a:p>
        </p:txBody>
      </p:sp>
      <p:sp>
        <p:nvSpPr>
          <p:cNvPr id="19459" name="Subtitle 2"/>
          <p:cNvSpPr>
            <a:spLocks noGrp="1"/>
          </p:cNvSpPr>
          <p:nvPr>
            <p:ph type="subTitle" idx="1"/>
          </p:nvPr>
        </p:nvSpPr>
        <p:spPr>
          <a:xfrm>
            <a:off x="685800" y="1035050"/>
            <a:ext cx="7924800" cy="1873250"/>
          </a:xfrm>
        </p:spPr>
        <p:txBody>
          <a:bodyPr>
            <a:noAutofit/>
          </a:bodyPr>
          <a:lstStyle/>
          <a:p>
            <a:pPr algn="l" eaLnBrk="1" hangingPunct="1">
              <a:spcBef>
                <a:spcPts val="0"/>
              </a:spcBef>
              <a:spcAft>
                <a:spcPts val="0"/>
              </a:spcAft>
              <a:buClr>
                <a:schemeClr val="tx1"/>
              </a:buClr>
              <a:buSzPct val="101000"/>
              <a:buFont typeface="Wingdings" panose="05000000000000000000" pitchFamily="2" charset="2"/>
              <a:buChar char="§"/>
            </a:pPr>
            <a:r>
              <a:rPr lang="en-US" altLang="en-US" sz="3200" b="1" dirty="0"/>
              <a:t>2, 4-D will not kill your grass! </a:t>
            </a:r>
          </a:p>
          <a:p>
            <a:pPr algn="l" eaLnBrk="1" hangingPunct="1">
              <a:spcBef>
                <a:spcPts val="0"/>
              </a:spcBef>
              <a:spcAft>
                <a:spcPts val="0"/>
              </a:spcAft>
              <a:buClr>
                <a:schemeClr val="tx1"/>
              </a:buClr>
              <a:buSzPct val="101000"/>
              <a:buFont typeface="Wingdings" panose="05000000000000000000" pitchFamily="2" charset="2"/>
              <a:buChar char="§"/>
            </a:pPr>
            <a:endParaRPr lang="en-US" altLang="en-US" sz="2800" b="1" dirty="0"/>
          </a:p>
          <a:p>
            <a:pPr algn="l" eaLnBrk="1" hangingPunct="1">
              <a:spcBef>
                <a:spcPts val="0"/>
              </a:spcBef>
              <a:spcAft>
                <a:spcPts val="0"/>
              </a:spcAft>
              <a:buClr>
                <a:schemeClr val="tx1"/>
              </a:buClr>
              <a:buSzPct val="101000"/>
              <a:buFont typeface="Wingdings" panose="05000000000000000000" pitchFamily="2" charset="2"/>
              <a:buChar char="§"/>
            </a:pPr>
            <a:r>
              <a:rPr lang="en-US" altLang="en-US" sz="2800" b="1" dirty="0"/>
              <a:t>Scout your fields and learn to identify the weeds. </a:t>
            </a:r>
          </a:p>
          <a:p>
            <a:pPr algn="l" eaLnBrk="1" hangingPunct="1">
              <a:spcBef>
                <a:spcPts val="0"/>
              </a:spcBef>
              <a:spcAft>
                <a:spcPts val="0"/>
              </a:spcAft>
              <a:buClr>
                <a:schemeClr val="tx1"/>
              </a:buClr>
              <a:buSzPct val="101000"/>
              <a:buFont typeface="Wingdings" panose="05000000000000000000" pitchFamily="2" charset="2"/>
              <a:buChar char="§"/>
            </a:pPr>
            <a:endParaRPr lang="en-US" altLang="en-US" sz="2800" b="1" dirty="0"/>
          </a:p>
          <a:p>
            <a:pPr algn="l" eaLnBrk="1" hangingPunct="1">
              <a:spcBef>
                <a:spcPts val="0"/>
              </a:spcBef>
              <a:spcAft>
                <a:spcPts val="0"/>
              </a:spcAft>
              <a:buClr>
                <a:schemeClr val="tx1"/>
              </a:buClr>
              <a:buSzPct val="101000"/>
              <a:buFont typeface="Wingdings" panose="05000000000000000000" pitchFamily="2" charset="2"/>
              <a:buChar char="§"/>
            </a:pPr>
            <a:r>
              <a:rPr lang="en-US" altLang="en-US" sz="2800" b="1" dirty="0"/>
              <a:t>If you don't know what one is, ask someone who knows. After you've properly identified the weed, remember IPM!  </a:t>
            </a:r>
          </a:p>
          <a:p>
            <a:pPr algn="l" eaLnBrk="1" hangingPunct="1">
              <a:spcBef>
                <a:spcPts val="0"/>
              </a:spcBef>
              <a:spcAft>
                <a:spcPts val="0"/>
              </a:spcAft>
              <a:buClr>
                <a:schemeClr val="tx1"/>
              </a:buClr>
              <a:buSzPct val="101000"/>
              <a:buFont typeface="Wingdings" panose="05000000000000000000" pitchFamily="2" charset="2"/>
              <a:buChar char="§"/>
            </a:pPr>
            <a:endParaRPr lang="en-US" altLang="en-US" sz="2800" b="1" dirty="0"/>
          </a:p>
          <a:p>
            <a:pPr algn="l" eaLnBrk="1" hangingPunct="1">
              <a:spcBef>
                <a:spcPts val="0"/>
              </a:spcBef>
              <a:spcAft>
                <a:spcPts val="0"/>
              </a:spcAft>
              <a:buClr>
                <a:schemeClr val="tx1"/>
              </a:buClr>
              <a:buSzPct val="101000"/>
              <a:buFont typeface="Wingdings" panose="05000000000000000000" pitchFamily="2" charset="2"/>
              <a:buChar char="§"/>
            </a:pPr>
            <a:r>
              <a:rPr lang="en-US" altLang="en-US" sz="3200" b="1" dirty="0"/>
              <a:t>Use herbicides as ONE of the tools in your toolbox. </a:t>
            </a:r>
            <a:endParaRPr lang="en-US" altLang="en-US" sz="2000" b="1" dirty="0"/>
          </a:p>
          <a:p>
            <a:pPr lvl="1" algn="ctr" eaLnBrk="1" hangingPunct="1">
              <a:lnSpc>
                <a:spcPct val="80000"/>
              </a:lnSpc>
              <a:buClr>
                <a:schemeClr val="tx1"/>
              </a:buClr>
              <a:buSzPct val="101000"/>
              <a:buFont typeface="Wingdings" panose="05000000000000000000" pitchFamily="2" charset="2"/>
              <a:buNone/>
            </a:pPr>
            <a:r>
              <a:rPr lang="en-US" altLang="en-US" sz="4000" b="1" dirty="0">
                <a:solidFill>
                  <a:srgbClr val="FF0000"/>
                </a:solidFill>
                <a:effectLst/>
              </a:rPr>
              <a:t>Read the label!</a:t>
            </a:r>
          </a:p>
          <a:p>
            <a:pPr>
              <a:buClr>
                <a:schemeClr val="tx1"/>
              </a:buClr>
            </a:pPr>
            <a:endParaRPr lang="en-US"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500"/>
                                        <p:tgtEl>
                                          <p:spTgt spid="194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fade">
                                      <p:cBhvr>
                                        <p:cTn id="17" dur="500"/>
                                        <p:tgtEl>
                                          <p:spTgt spid="194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6" end="6"/>
                                            </p:txEl>
                                          </p:spTgt>
                                        </p:tgtEl>
                                        <p:attrNameLst>
                                          <p:attrName>style.visibility</p:attrName>
                                        </p:attrNameLst>
                                      </p:cBhvr>
                                      <p:to>
                                        <p:strVal val="visible"/>
                                      </p:to>
                                    </p:set>
                                    <p:animEffect transition="in" filter="fade">
                                      <p:cBhvr>
                                        <p:cTn id="22" dur="500"/>
                                        <p:tgtEl>
                                          <p:spTgt spid="1945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459">
                                            <p:txEl>
                                              <p:pRg st="7" end="7"/>
                                            </p:txEl>
                                          </p:spTgt>
                                        </p:tgtEl>
                                        <p:attrNameLst>
                                          <p:attrName>style.visibility</p:attrName>
                                        </p:attrNameLst>
                                      </p:cBhvr>
                                      <p:to>
                                        <p:strVal val="visible"/>
                                      </p:to>
                                    </p:set>
                                    <p:animEffect transition="in" filter="fade">
                                      <p:cBhvr>
                                        <p:cTn id="27" dur="500"/>
                                        <p:tgtEl>
                                          <p:spTgt spid="194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300413" y="2171195"/>
            <a:ext cx="5334000" cy="990600"/>
          </a:xfrm>
        </p:spPr>
        <p:txBody>
          <a:bodyPr>
            <a:noAutofit/>
          </a:bodyPr>
          <a:lstStyle/>
          <a:p>
            <a:pPr algn="ctr" eaLnBrk="1" hangingPunct="1">
              <a:defRPr/>
            </a:pPr>
            <a:br>
              <a:rPr lang="en-US" altLang="en-US" sz="4800" b="1" dirty="0">
                <a:solidFill>
                  <a:schemeClr val="tx1"/>
                </a:solidFill>
              </a:rPr>
            </a:br>
            <a:r>
              <a:rPr lang="en-US" altLang="en-US" sz="3600" dirty="0">
                <a:solidFill>
                  <a:schemeClr val="tx1"/>
                </a:solidFill>
                <a:latin typeface="+mn-lt"/>
              </a:rPr>
              <a:t>(What's the best thing </a:t>
            </a:r>
            <a:br>
              <a:rPr lang="en-US" altLang="en-US" sz="3600" dirty="0">
                <a:solidFill>
                  <a:schemeClr val="tx1"/>
                </a:solidFill>
                <a:latin typeface="+mn-lt"/>
              </a:rPr>
            </a:br>
            <a:r>
              <a:rPr lang="en-US" altLang="en-US" sz="3600" dirty="0">
                <a:solidFill>
                  <a:schemeClr val="tx1"/>
                </a:solidFill>
                <a:latin typeface="+mn-lt"/>
              </a:rPr>
              <a:t>you've got for ??)</a:t>
            </a:r>
            <a:br>
              <a:rPr lang="en-US" altLang="en-US" sz="4800" dirty="0">
                <a:solidFill>
                  <a:schemeClr val="tx1"/>
                </a:solidFill>
              </a:rPr>
            </a:br>
            <a:endParaRPr lang="en-US" altLang="en-US" sz="4800" dirty="0">
              <a:solidFill>
                <a:schemeClr val="tx1"/>
              </a:solidFill>
            </a:endParaRPr>
          </a:p>
        </p:txBody>
      </p:sp>
      <p:pic>
        <p:nvPicPr>
          <p:cNvPr id="15363" name="Picture 6" descr="http://blog.al.com/living-news/2008/11/large_scroo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 y="1387340"/>
            <a:ext cx="2462213" cy="340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524000" y="5109315"/>
            <a:ext cx="67250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lgn="ctr">
              <a:spcBef>
                <a:spcPct val="0"/>
              </a:spcBef>
              <a:buClrTx/>
              <a:buSzTx/>
              <a:buFontTx/>
              <a:buNone/>
            </a:pPr>
            <a:r>
              <a:rPr lang="en-US" altLang="en-US" sz="3600" b="1" dirty="0">
                <a:latin typeface="+mn-lt"/>
              </a:rPr>
              <a:t>OK, now give me the cheapest!</a:t>
            </a:r>
          </a:p>
          <a:p>
            <a:pPr algn="ctr">
              <a:spcBef>
                <a:spcPct val="0"/>
              </a:spcBef>
              <a:buClrTx/>
              <a:buSzTx/>
              <a:buFontTx/>
              <a:buNone/>
            </a:pPr>
            <a:endParaRPr lang="en-US" altLang="en-US" sz="3600" b="1" dirty="0">
              <a:latin typeface="+mn-lt"/>
            </a:endParaRPr>
          </a:p>
        </p:txBody>
      </p:sp>
      <p:sp>
        <p:nvSpPr>
          <p:cNvPr id="15365" name="Rectangle 2"/>
          <p:cNvSpPr>
            <a:spLocks noChangeArrowheads="1"/>
          </p:cNvSpPr>
          <p:nvPr/>
        </p:nvSpPr>
        <p:spPr bwMode="auto">
          <a:xfrm>
            <a:off x="1709678" y="397014"/>
            <a:ext cx="57246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4000" b="1" dirty="0">
                <a:latin typeface="+mj-lt"/>
              </a:rPr>
              <a:t>Used the wrong product </a:t>
            </a:r>
            <a:endParaRPr lang="en-US" altLang="en-US" sz="4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9600" cy="1295400"/>
          </a:xfrm>
        </p:spPr>
        <p:txBody>
          <a:bodyPr>
            <a:normAutofit fontScale="90000"/>
          </a:bodyPr>
          <a:lstStyle/>
          <a:p>
            <a:pPr algn="ctr" eaLnBrk="1" hangingPunct="1"/>
            <a:r>
              <a:rPr lang="en-US" altLang="en-US" sz="4000" b="1" dirty="0">
                <a:solidFill>
                  <a:schemeClr val="tx1"/>
                </a:solidFill>
              </a:rPr>
              <a:t>Sprayed at the wrong growth stage</a:t>
            </a:r>
            <a:br>
              <a:rPr lang="en-US" altLang="en-US" sz="4000" b="1" dirty="0">
                <a:solidFill>
                  <a:schemeClr val="tx1"/>
                </a:solidFill>
              </a:rPr>
            </a:br>
            <a:r>
              <a:rPr lang="en-US" altLang="en-US" sz="2800" b="1" dirty="0">
                <a:solidFill>
                  <a:schemeClr val="tx1"/>
                </a:solidFill>
              </a:rPr>
              <a:t>(I got to it when I could.)</a:t>
            </a:r>
            <a:br>
              <a:rPr lang="en-US" altLang="en-US" sz="4000" dirty="0">
                <a:solidFill>
                  <a:schemeClr val="tx1"/>
                </a:solidFill>
              </a:rPr>
            </a:br>
            <a:endParaRPr lang="en-US" altLang="en-US" sz="4000" dirty="0">
              <a:solidFill>
                <a:schemeClr val="tx1"/>
              </a:solidFill>
            </a:endParaRPr>
          </a:p>
        </p:txBody>
      </p:sp>
      <p:sp>
        <p:nvSpPr>
          <p:cNvPr id="17411" name="Text Box 5"/>
          <p:cNvSpPr txBox="1">
            <a:spLocks noChangeArrowheads="1"/>
          </p:cNvSpPr>
          <p:nvPr/>
        </p:nvSpPr>
        <p:spPr bwMode="auto">
          <a:xfrm>
            <a:off x="3032125" y="2398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endParaRPr lang="en-US" altLang="en-US" sz="1800">
              <a:latin typeface="Arial" panose="020B0604020202020204" pitchFamily="34" charset="0"/>
            </a:endParaRPr>
          </a:p>
        </p:txBody>
      </p:sp>
      <p:sp>
        <p:nvSpPr>
          <p:cNvPr id="5" name="TextBox 4"/>
          <p:cNvSpPr txBox="1"/>
          <p:nvPr/>
        </p:nvSpPr>
        <p:spPr>
          <a:xfrm>
            <a:off x="609600" y="1600200"/>
            <a:ext cx="8000999" cy="4893647"/>
          </a:xfrm>
          <a:prstGeom prst="rect">
            <a:avLst/>
          </a:prstGeom>
          <a:noFill/>
        </p:spPr>
        <p:txBody>
          <a:bodyPr wrap="square">
            <a:spAutoFit/>
          </a:bodyPr>
          <a:lstStyle/>
          <a:p>
            <a:pPr>
              <a:buClr>
                <a:schemeClr val="tx1"/>
              </a:buClr>
              <a:buSzPct val="110000"/>
              <a:buFont typeface="Wingdings" pitchFamily="2" charset="2"/>
              <a:buChar char="§"/>
              <a:defRPr/>
            </a:pPr>
            <a:r>
              <a:rPr lang="en-US" sz="2400" b="1" dirty="0">
                <a:latin typeface="+mj-lt"/>
              </a:rPr>
              <a:t>Annuals </a:t>
            </a:r>
            <a:r>
              <a:rPr lang="en-US" sz="2000" dirty="0">
                <a:solidFill>
                  <a:srgbClr val="00FF00"/>
                </a:solidFill>
                <a:latin typeface="+mj-lt"/>
              </a:rPr>
              <a:t>(herbicide not necessary unless...)</a:t>
            </a:r>
            <a:endParaRPr lang="en-US" sz="2400" dirty="0">
              <a:solidFill>
                <a:srgbClr val="00FF00"/>
              </a:solidFill>
              <a:latin typeface="+mj-lt"/>
            </a:endParaRPr>
          </a:p>
          <a:p>
            <a:pPr marL="914400" lvl="1" indent="-457200">
              <a:buClr>
                <a:schemeClr val="tx1"/>
              </a:buClr>
              <a:buSzPct val="110000"/>
              <a:buFont typeface="Arial" panose="020B0604020202020204" pitchFamily="34" charset="0"/>
              <a:buChar char="•"/>
              <a:defRPr/>
            </a:pPr>
            <a:r>
              <a:rPr lang="en-US" sz="2400" dirty="0">
                <a:latin typeface="+mj-lt"/>
              </a:rPr>
              <a:t>young and actively growing</a:t>
            </a:r>
          </a:p>
          <a:p>
            <a:pPr marL="457200" indent="-457200">
              <a:buClr>
                <a:schemeClr val="tx1"/>
              </a:buClr>
              <a:buSzPct val="110000"/>
              <a:buFont typeface="Wingdings" panose="05000000000000000000" pitchFamily="2" charset="2"/>
              <a:buChar char="§"/>
              <a:defRPr/>
            </a:pPr>
            <a:r>
              <a:rPr lang="en-US" sz="2400" b="1" dirty="0">
                <a:latin typeface="+mj-lt"/>
              </a:rPr>
              <a:t>Biennials</a:t>
            </a:r>
            <a:endParaRPr lang="en-US" sz="2400" dirty="0">
              <a:latin typeface="+mj-lt"/>
            </a:endParaRPr>
          </a:p>
          <a:p>
            <a:pPr marL="914400" lvl="1" indent="-457200">
              <a:buClr>
                <a:schemeClr val="tx1"/>
              </a:buClr>
              <a:buSzPct val="110000"/>
              <a:buFont typeface="Arial" panose="020B0604020202020204" pitchFamily="34" charset="0"/>
              <a:buChar char="•"/>
              <a:defRPr/>
            </a:pPr>
            <a:r>
              <a:rPr lang="en-US" sz="2400" dirty="0">
                <a:latin typeface="+mj-lt"/>
              </a:rPr>
              <a:t>1</a:t>
            </a:r>
            <a:r>
              <a:rPr lang="en-US" sz="2400" baseline="30000" dirty="0">
                <a:latin typeface="+mj-lt"/>
              </a:rPr>
              <a:t>st</a:t>
            </a:r>
            <a:r>
              <a:rPr lang="en-US" sz="2400" dirty="0">
                <a:latin typeface="+mj-lt"/>
              </a:rPr>
              <a:t> yr. rosette, early in 2</a:t>
            </a:r>
            <a:r>
              <a:rPr lang="en-US" sz="2400" baseline="30000" dirty="0">
                <a:latin typeface="+mj-lt"/>
              </a:rPr>
              <a:t>nd</a:t>
            </a:r>
            <a:r>
              <a:rPr lang="en-US" sz="2400" dirty="0">
                <a:latin typeface="+mj-lt"/>
              </a:rPr>
              <a:t> yr. </a:t>
            </a:r>
          </a:p>
          <a:p>
            <a:pPr>
              <a:buClr>
                <a:schemeClr val="tx1"/>
              </a:buClr>
              <a:buSzPct val="110000"/>
              <a:defRPr/>
            </a:pPr>
            <a:endParaRPr lang="en-US" sz="2400" dirty="0">
              <a:latin typeface="+mj-lt"/>
            </a:endParaRPr>
          </a:p>
          <a:p>
            <a:pPr>
              <a:buClr>
                <a:schemeClr val="tx1"/>
              </a:buClr>
              <a:buSzPct val="110000"/>
              <a:buFont typeface="Wingdings" pitchFamily="2" charset="2"/>
              <a:buChar char="§"/>
              <a:defRPr/>
            </a:pPr>
            <a:r>
              <a:rPr lang="en-US" sz="2400" b="1" dirty="0">
                <a:latin typeface="+mj-lt"/>
              </a:rPr>
              <a:t>Perennials</a:t>
            </a:r>
          </a:p>
          <a:p>
            <a:pPr marL="914400" lvl="1" indent="-457200">
              <a:buClr>
                <a:schemeClr val="tx1"/>
              </a:buClr>
              <a:buSzPct val="110000"/>
              <a:buFont typeface="Arial" panose="020B0604020202020204" pitchFamily="34" charset="0"/>
              <a:buChar char="•"/>
              <a:defRPr/>
            </a:pPr>
            <a:r>
              <a:rPr lang="en-US" sz="2400" dirty="0">
                <a:latin typeface="+mj-lt"/>
              </a:rPr>
              <a:t>Simple - rosettes/bolting</a:t>
            </a:r>
          </a:p>
          <a:p>
            <a:pPr marL="914400" lvl="1" indent="-457200">
              <a:buClr>
                <a:schemeClr val="tx1"/>
              </a:buClr>
              <a:buSzPct val="110000"/>
              <a:buFont typeface="Arial" panose="020B0604020202020204" pitchFamily="34" charset="0"/>
              <a:buChar char="•"/>
              <a:defRPr/>
            </a:pPr>
            <a:r>
              <a:rPr lang="en-US" sz="2400" dirty="0">
                <a:latin typeface="+mj-lt"/>
              </a:rPr>
              <a:t>Complex - +surface area, to flowering, actively growing, fall (species dependent)</a:t>
            </a:r>
          </a:p>
          <a:p>
            <a:pPr>
              <a:buClr>
                <a:schemeClr val="tx1"/>
              </a:buClr>
              <a:buSzPct val="110000"/>
              <a:defRPr/>
            </a:pPr>
            <a:endParaRPr lang="en-US" sz="2400" dirty="0">
              <a:latin typeface="+mj-lt"/>
            </a:endParaRPr>
          </a:p>
          <a:p>
            <a:pPr>
              <a:buClr>
                <a:schemeClr val="tx1"/>
              </a:buClr>
              <a:buSzPct val="110000"/>
              <a:buFont typeface="Wingdings" pitchFamily="2" charset="2"/>
              <a:buChar char="§"/>
              <a:defRPr/>
            </a:pPr>
            <a:r>
              <a:rPr lang="en-US" sz="2400" b="1" dirty="0">
                <a:latin typeface="+mj-lt"/>
              </a:rPr>
              <a:t>Woodies </a:t>
            </a:r>
            <a:r>
              <a:rPr lang="en-US" sz="2400" dirty="0">
                <a:latin typeface="+mj-lt"/>
              </a:rPr>
              <a:t>(</a:t>
            </a:r>
            <a:r>
              <a:rPr lang="en-US" sz="2000" dirty="0">
                <a:latin typeface="+mj-lt"/>
              </a:rPr>
              <a:t>species dependent</a:t>
            </a:r>
            <a:r>
              <a:rPr lang="en-US" sz="2400" dirty="0">
                <a:latin typeface="+mj-lt"/>
              </a:rPr>
              <a:t>)</a:t>
            </a:r>
          </a:p>
          <a:p>
            <a:pPr marL="800100" lvl="1" indent="-342900">
              <a:buClr>
                <a:schemeClr val="tx1"/>
              </a:buClr>
              <a:buSzPct val="110000"/>
              <a:buFont typeface="Arial" panose="020B0604020202020204" pitchFamily="34" charset="0"/>
              <a:buChar char="•"/>
              <a:defRPr/>
            </a:pPr>
            <a:r>
              <a:rPr lang="en-US" sz="2400" dirty="0">
                <a:latin typeface="+mj-lt"/>
              </a:rPr>
              <a:t>Actively growing foliar </a:t>
            </a:r>
          </a:p>
          <a:p>
            <a:pPr marL="914400" lvl="1" indent="-457200">
              <a:buClr>
                <a:schemeClr val="tx1"/>
              </a:buClr>
              <a:buSzPct val="110000"/>
              <a:buFont typeface="Arial" panose="020B0604020202020204" pitchFamily="34" charset="0"/>
              <a:buChar char="•"/>
              <a:defRPr/>
            </a:pPr>
            <a:r>
              <a:rPr lang="en-US" sz="2400" dirty="0">
                <a:latin typeface="+mj-lt"/>
              </a:rPr>
              <a:t>Winter/basal bark or cut stump</a:t>
            </a:r>
          </a:p>
        </p:txBody>
      </p:sp>
      <p:pic>
        <p:nvPicPr>
          <p:cNvPr id="2" name="Picture 1">
            <a:extLst>
              <a:ext uri="{FF2B5EF4-FFF2-40B4-BE49-F238E27FC236}">
                <a16:creationId xmlns:a16="http://schemas.microsoft.com/office/drawing/2014/main" id="{83A6FBA6-32F7-8E07-DE20-2FF90C62AAA2}"/>
              </a:ext>
            </a:extLst>
          </p:cNvPr>
          <p:cNvPicPr>
            <a:picLocks noChangeAspect="1"/>
          </p:cNvPicPr>
          <p:nvPr/>
        </p:nvPicPr>
        <p:blipFill>
          <a:blip r:embed="rId2"/>
          <a:stretch>
            <a:fillRect/>
          </a:stretch>
        </p:blipFill>
        <p:spPr>
          <a:xfrm>
            <a:off x="5593565" y="2398713"/>
            <a:ext cx="3188484" cy="1554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500"/>
                                        <p:tgtEl>
                                          <p:spTgt spid="5">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fade">
                                      <p:cBhvr>
                                        <p:cTn id="4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533400"/>
            <a:ext cx="8382000" cy="838200"/>
          </a:xfrm>
        </p:spPr>
        <p:txBody>
          <a:bodyPr>
            <a:normAutofit/>
          </a:bodyPr>
          <a:lstStyle/>
          <a:p>
            <a:pPr algn="ctr" eaLnBrk="1" hangingPunct="1"/>
            <a:r>
              <a:rPr lang="en-US" altLang="en-US" sz="4000" b="1" dirty="0">
                <a:solidFill>
                  <a:schemeClr val="tx1"/>
                </a:solidFill>
              </a:rPr>
              <a:t>Environmental Conditions</a:t>
            </a:r>
            <a:endParaRPr lang="en-US" altLang="en-US" sz="2800" dirty="0">
              <a:solidFill>
                <a:schemeClr val="tx1"/>
              </a:solidFill>
            </a:endParaRPr>
          </a:p>
        </p:txBody>
      </p:sp>
      <p:sp>
        <p:nvSpPr>
          <p:cNvPr id="16387" name="Rectangle 3"/>
          <p:cNvSpPr>
            <a:spLocks noGrp="1" noChangeArrowheads="1"/>
          </p:cNvSpPr>
          <p:nvPr>
            <p:ph idx="1"/>
          </p:nvPr>
        </p:nvSpPr>
        <p:spPr>
          <a:xfrm>
            <a:off x="457200" y="1752600"/>
            <a:ext cx="8229600" cy="4495800"/>
          </a:xfrm>
        </p:spPr>
        <p:txBody>
          <a:bodyPr>
            <a:normAutofit/>
          </a:bodyPr>
          <a:lstStyle/>
          <a:p>
            <a:pPr marL="36900" indent="0" eaLnBrk="1" hangingPunct="1">
              <a:lnSpc>
                <a:spcPct val="80000"/>
              </a:lnSpc>
              <a:buNone/>
            </a:pPr>
            <a:r>
              <a:rPr lang="en-US" altLang="en-US" sz="2800" b="1" dirty="0"/>
              <a:t>It's never too ...</a:t>
            </a:r>
          </a:p>
          <a:p>
            <a:pPr marL="450000" lvl="1" indent="0" eaLnBrk="1" hangingPunct="1">
              <a:lnSpc>
                <a:spcPct val="80000"/>
              </a:lnSpc>
              <a:buNone/>
            </a:pPr>
            <a:endParaRPr lang="en-US" altLang="en-US" sz="2400" dirty="0"/>
          </a:p>
        </p:txBody>
      </p:sp>
      <p:pic>
        <p:nvPicPr>
          <p:cNvPr id="16388" name="Picture 6" descr="Monuments Desert South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3657600"/>
            <a:ext cx="339301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6" descr="http://2.bp.blogspot.com/-u04rmifB-GU/TazT_6VYlNI/AAAAAAAAAx4/dIUYkWMgrSQ/s1600/windy-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657600"/>
            <a:ext cx="32004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4" descr="http://blogs.wvgazette.com/johnmccoy/files/2009/11/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395330"/>
            <a:ext cx="3146287" cy="237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96CB-65D7-9B07-33A9-8C5E46520EF5}"/>
              </a:ext>
            </a:extLst>
          </p:cNvPr>
          <p:cNvSpPr>
            <a:spLocks noGrp="1"/>
          </p:cNvSpPr>
          <p:nvPr>
            <p:ph type="title"/>
          </p:nvPr>
        </p:nvSpPr>
        <p:spPr/>
        <p:txBody>
          <a:bodyPr/>
          <a:lstStyle/>
          <a:p>
            <a:r>
              <a:rPr lang="en-US" b="1" dirty="0"/>
              <a:t>Nuisance or Noxious?</a:t>
            </a:r>
          </a:p>
        </p:txBody>
      </p:sp>
      <p:sp>
        <p:nvSpPr>
          <p:cNvPr id="9" name="TextBox 8">
            <a:extLst>
              <a:ext uri="{FF2B5EF4-FFF2-40B4-BE49-F238E27FC236}">
                <a16:creationId xmlns:a16="http://schemas.microsoft.com/office/drawing/2014/main" id="{F587E95B-98EB-7F76-D0E4-CB53AD293BC2}"/>
              </a:ext>
            </a:extLst>
          </p:cNvPr>
          <p:cNvSpPr txBox="1"/>
          <p:nvPr/>
        </p:nvSpPr>
        <p:spPr>
          <a:xfrm>
            <a:off x="1722551" y="5410200"/>
            <a:ext cx="5690911" cy="646331"/>
          </a:xfrm>
          <a:prstGeom prst="rect">
            <a:avLst/>
          </a:prstGeom>
          <a:noFill/>
        </p:spPr>
        <p:txBody>
          <a:bodyPr wrap="square">
            <a:spAutoFit/>
          </a:bodyPr>
          <a:lstStyle/>
          <a:p>
            <a:pPr algn="ctr"/>
            <a:r>
              <a:rPr lang="en-US" i="1" dirty="0">
                <a:latin typeface="Arial" panose="020B0604020202020204" pitchFamily="34" charset="0"/>
                <a:cs typeface="Arial" panose="020B0604020202020204" pitchFamily="34" charset="0"/>
              </a:rPr>
              <a:t>Noxious is a legal definition that allows for control.</a:t>
            </a:r>
          </a:p>
          <a:p>
            <a:pPr algn="ctr"/>
            <a:r>
              <a:rPr lang="en-US" i="1" dirty="0">
                <a:cs typeface="Arial" panose="020B0604020202020204" pitchFamily="34" charset="0"/>
              </a:rPr>
              <a:t>WY 31 Designated, PC 16 Declared </a:t>
            </a:r>
            <a:endParaRPr lang="en-US" i="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E5983C9-6E28-E6F6-5839-5BCFB05F3D36}"/>
              </a:ext>
            </a:extLst>
          </p:cNvPr>
          <p:cNvPicPr>
            <a:picLocks noChangeAspect="1"/>
          </p:cNvPicPr>
          <p:nvPr/>
        </p:nvPicPr>
        <p:blipFill>
          <a:blip r:embed="rId3"/>
          <a:stretch>
            <a:fillRect/>
          </a:stretch>
        </p:blipFill>
        <p:spPr>
          <a:xfrm>
            <a:off x="1447800" y="1825613"/>
            <a:ext cx="2895851" cy="3206774"/>
          </a:xfrm>
          <a:prstGeom prst="rect">
            <a:avLst/>
          </a:prstGeom>
        </p:spPr>
      </p:pic>
      <p:pic>
        <p:nvPicPr>
          <p:cNvPr id="11" name="Picture 10">
            <a:extLst>
              <a:ext uri="{FF2B5EF4-FFF2-40B4-BE49-F238E27FC236}">
                <a16:creationId xmlns:a16="http://schemas.microsoft.com/office/drawing/2014/main" id="{0CDCD018-A2F6-28FC-AF87-8552B65775B6}"/>
              </a:ext>
            </a:extLst>
          </p:cNvPr>
          <p:cNvPicPr>
            <a:picLocks noChangeAspect="1"/>
          </p:cNvPicPr>
          <p:nvPr/>
        </p:nvPicPr>
        <p:blipFill>
          <a:blip r:embed="rId4"/>
          <a:stretch>
            <a:fillRect/>
          </a:stretch>
        </p:blipFill>
        <p:spPr>
          <a:xfrm>
            <a:off x="4800351" y="1825613"/>
            <a:ext cx="3078747" cy="3127519"/>
          </a:xfrm>
          <a:prstGeom prst="rect">
            <a:avLst/>
          </a:prstGeom>
        </p:spPr>
      </p:pic>
      <p:pic>
        <p:nvPicPr>
          <p:cNvPr id="12" name="Picture 11">
            <a:extLst>
              <a:ext uri="{FF2B5EF4-FFF2-40B4-BE49-F238E27FC236}">
                <a16:creationId xmlns:a16="http://schemas.microsoft.com/office/drawing/2014/main" id="{177D94CD-018F-1477-3C56-12ADC016E125}"/>
              </a:ext>
            </a:extLst>
          </p:cNvPr>
          <p:cNvPicPr>
            <a:picLocks noChangeAspect="1"/>
          </p:cNvPicPr>
          <p:nvPr/>
        </p:nvPicPr>
        <p:blipFill>
          <a:blip r:embed="rId5"/>
          <a:stretch>
            <a:fillRect/>
          </a:stretch>
        </p:blipFill>
        <p:spPr>
          <a:xfrm>
            <a:off x="3523158" y="2901370"/>
            <a:ext cx="2554386" cy="1912665"/>
          </a:xfrm>
          <a:prstGeom prst="rect">
            <a:avLst/>
          </a:prstGeom>
        </p:spPr>
      </p:pic>
    </p:spTree>
    <p:extLst>
      <p:ext uri="{BB962C8B-B14F-4D97-AF65-F5344CB8AC3E}">
        <p14:creationId xmlns:p14="http://schemas.microsoft.com/office/powerpoint/2010/main" val="325289059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457200"/>
            <a:ext cx="8229600" cy="1143000"/>
          </a:xfrm>
        </p:spPr>
        <p:txBody>
          <a:bodyPr>
            <a:normAutofit/>
          </a:bodyPr>
          <a:lstStyle/>
          <a:p>
            <a:pPr algn="ctr" eaLnBrk="1" hangingPunct="1"/>
            <a:r>
              <a:rPr lang="en-US" altLang="en-US" b="1" dirty="0">
                <a:solidFill>
                  <a:schemeClr val="tx1"/>
                </a:solidFill>
              </a:rPr>
              <a:t>Didn't calibrate sprayer </a:t>
            </a:r>
            <a:br>
              <a:rPr lang="en-US" altLang="en-US" b="1" dirty="0">
                <a:solidFill>
                  <a:schemeClr val="tx1"/>
                </a:solidFill>
              </a:rPr>
            </a:br>
            <a:r>
              <a:rPr lang="en-US" altLang="en-US" sz="2000" b="1" dirty="0">
                <a:solidFill>
                  <a:schemeClr val="tx1"/>
                </a:solidFill>
              </a:rPr>
              <a:t>(I think a tankful covers somewhere between 10 and 50 acres.)</a:t>
            </a:r>
            <a:endParaRPr lang="en-US" altLang="en-US" sz="2800" b="1" dirty="0">
              <a:solidFill>
                <a:schemeClr val="tx1"/>
              </a:solidFill>
            </a:endParaRPr>
          </a:p>
        </p:txBody>
      </p:sp>
      <p:sp>
        <p:nvSpPr>
          <p:cNvPr id="18435" name="Rectangle 3"/>
          <p:cNvSpPr>
            <a:spLocks noGrp="1" noChangeArrowheads="1"/>
          </p:cNvSpPr>
          <p:nvPr>
            <p:ph idx="1"/>
          </p:nvPr>
        </p:nvSpPr>
        <p:spPr>
          <a:xfrm>
            <a:off x="457200" y="5105400"/>
            <a:ext cx="8229600" cy="838200"/>
          </a:xfrm>
        </p:spPr>
        <p:txBody>
          <a:bodyPr>
            <a:normAutofit/>
          </a:bodyPr>
          <a:lstStyle/>
          <a:p>
            <a:pPr algn="ctr" eaLnBrk="1" hangingPunct="1">
              <a:lnSpc>
                <a:spcPct val="80000"/>
              </a:lnSpc>
              <a:buFont typeface="Wingdings" panose="05000000000000000000" pitchFamily="2" charset="2"/>
              <a:buNone/>
            </a:pPr>
            <a:r>
              <a:rPr lang="en-US" altLang="en-US" sz="2400" i="1" dirty="0">
                <a:solidFill>
                  <a:srgbClr val="00FF00"/>
                </a:solidFill>
              </a:rPr>
              <a:t>If you don't know how to calibrate a sprayer, the UW Extension or Park County Weed and Pest can assist you. </a:t>
            </a:r>
          </a:p>
          <a:p>
            <a:pPr eaLnBrk="1" hangingPunct="1"/>
            <a:endParaRPr lang="en-US" altLang="en-US" sz="2700" i="1" dirty="0"/>
          </a:p>
        </p:txBody>
      </p:sp>
      <p:pic>
        <p:nvPicPr>
          <p:cNvPr id="18436" name="Picture 6" descr="http://www.farmtek.com/wcsstore/EngineeringServices/allbizunits/prodimages/full/10535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71650"/>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www.landscapeinfoguide.com.au/imageLibrary/big_201010130020NuFarmWeedmasterDuoHerbic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02" y="183832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650BCFC-FDB5-A8CA-2246-8BE2D050DDBB}"/>
              </a:ext>
            </a:extLst>
          </p:cNvPr>
          <p:cNvPicPr>
            <a:picLocks noChangeAspect="1"/>
          </p:cNvPicPr>
          <p:nvPr/>
        </p:nvPicPr>
        <p:blipFill>
          <a:blip r:embed="rId4"/>
          <a:stretch>
            <a:fillRect/>
          </a:stretch>
        </p:blipFill>
        <p:spPr>
          <a:xfrm>
            <a:off x="3175000" y="1955800"/>
            <a:ext cx="2794000" cy="2794000"/>
          </a:xfrm>
          <a:prstGeom prst="rect">
            <a:avLst/>
          </a:prstGeom>
        </p:spPr>
      </p:pic>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381000"/>
            <a:ext cx="8686800" cy="1219200"/>
          </a:xfrm>
        </p:spPr>
        <p:txBody>
          <a:bodyPr>
            <a:normAutofit fontScale="90000"/>
          </a:bodyPr>
          <a:lstStyle/>
          <a:p>
            <a:pPr lvl="1" algn="ctr" eaLnBrk="1" hangingPunct="1">
              <a:defRPr/>
            </a:pPr>
            <a:r>
              <a:rPr lang="en-US" sz="3600" b="1" dirty="0">
                <a:solidFill>
                  <a:schemeClr val="tx1"/>
                </a:solidFill>
                <a:latin typeface="+mj-lt"/>
              </a:rPr>
              <a:t>What was all that stuff on the label?</a:t>
            </a:r>
            <a:br>
              <a:rPr lang="en-US" sz="3600" b="1" dirty="0">
                <a:solidFill>
                  <a:schemeClr val="tx1"/>
                </a:solidFill>
                <a:latin typeface="+mj-lt"/>
              </a:rPr>
            </a:br>
            <a:r>
              <a:rPr lang="en-US" sz="3600" b="1" dirty="0">
                <a:solidFill>
                  <a:schemeClr val="tx1"/>
                </a:solidFill>
                <a:latin typeface="+mj-lt"/>
              </a:rPr>
              <a:t> </a:t>
            </a:r>
            <a:r>
              <a:rPr lang="en-US" sz="4400" b="1" cap="all" dirty="0">
                <a:solidFill>
                  <a:srgbClr val="FF0000"/>
                </a:solidFill>
                <a:latin typeface="+mj-lt"/>
              </a:rPr>
              <a:t>Requirements! </a:t>
            </a:r>
            <a:endParaRPr lang="en-US" sz="3600" b="1" dirty="0">
              <a:solidFill>
                <a:srgbClr val="FF0000"/>
              </a:solidFill>
              <a:latin typeface="+mj-lt"/>
            </a:endParaRPr>
          </a:p>
        </p:txBody>
      </p:sp>
      <p:sp>
        <p:nvSpPr>
          <p:cNvPr id="19459" name="Rectangle 3"/>
          <p:cNvSpPr>
            <a:spLocks noGrp="1" noChangeArrowheads="1"/>
          </p:cNvSpPr>
          <p:nvPr>
            <p:ph idx="1"/>
          </p:nvPr>
        </p:nvSpPr>
        <p:spPr>
          <a:xfrm>
            <a:off x="571500" y="1809750"/>
            <a:ext cx="8305800" cy="4876800"/>
          </a:xfrm>
        </p:spPr>
        <p:txBody>
          <a:bodyPr>
            <a:normAutofit fontScale="77500" lnSpcReduction="20000"/>
          </a:bodyPr>
          <a:lstStyle/>
          <a:p>
            <a:pPr marL="36900" indent="0" eaLnBrk="1" hangingPunct="1">
              <a:lnSpc>
                <a:spcPct val="90000"/>
              </a:lnSpc>
              <a:buClr>
                <a:schemeClr val="tx1"/>
              </a:buClr>
              <a:buSzPct val="100000"/>
              <a:buNone/>
            </a:pPr>
            <a:r>
              <a:rPr lang="en-US" altLang="en-US" sz="3600" b="1" dirty="0">
                <a:effectLst/>
              </a:rPr>
              <a:t> </a:t>
            </a:r>
          </a:p>
          <a:p>
            <a:pPr lvl="1" eaLnBrk="1" hangingPunct="1">
              <a:lnSpc>
                <a:spcPct val="90000"/>
              </a:lnSpc>
              <a:buClr>
                <a:schemeClr val="tx1"/>
              </a:buClr>
              <a:buSzPct val="100000"/>
              <a:buFont typeface="Arial" panose="020B0604020202020204" pitchFamily="34" charset="0"/>
              <a:buChar char="•"/>
            </a:pPr>
            <a:r>
              <a:rPr lang="en-US" altLang="en-US" sz="3600" dirty="0">
                <a:effectLst/>
              </a:rPr>
              <a:t>Safety considerations </a:t>
            </a:r>
          </a:p>
          <a:p>
            <a:pPr lvl="1" eaLnBrk="1" hangingPunct="1">
              <a:lnSpc>
                <a:spcPct val="90000"/>
              </a:lnSpc>
              <a:buClr>
                <a:schemeClr val="tx1"/>
              </a:buClr>
              <a:buSzPct val="100000"/>
              <a:buFont typeface="Arial" panose="020B0604020202020204" pitchFamily="34" charset="0"/>
              <a:buChar char="•"/>
            </a:pPr>
            <a:r>
              <a:rPr lang="en-US" altLang="en-US" sz="3600" dirty="0">
                <a:effectLst/>
              </a:rPr>
              <a:t>Product use</a:t>
            </a:r>
          </a:p>
          <a:p>
            <a:pPr lvl="1" eaLnBrk="1" hangingPunct="1">
              <a:lnSpc>
                <a:spcPct val="90000"/>
              </a:lnSpc>
              <a:buClr>
                <a:schemeClr val="tx1"/>
              </a:buClr>
              <a:buSzPct val="100000"/>
              <a:buFont typeface="Arial" panose="020B0604020202020204" pitchFamily="34" charset="0"/>
              <a:buChar char="•"/>
            </a:pPr>
            <a:r>
              <a:rPr lang="en-US" altLang="en-US" sz="3600" dirty="0">
                <a:effectLst/>
              </a:rPr>
              <a:t>Container/rinsate disposal </a:t>
            </a:r>
          </a:p>
          <a:p>
            <a:pPr lvl="1" eaLnBrk="1" hangingPunct="1">
              <a:lnSpc>
                <a:spcPct val="90000"/>
              </a:lnSpc>
              <a:buClr>
                <a:schemeClr val="tx1"/>
              </a:buClr>
              <a:buSzPct val="100000"/>
              <a:buFont typeface="Arial" panose="020B0604020202020204" pitchFamily="34" charset="0"/>
              <a:buChar char="•"/>
            </a:pPr>
            <a:r>
              <a:rPr lang="en-US" altLang="en-US" sz="3600" dirty="0">
                <a:effectLst/>
              </a:rPr>
              <a:t>Endangered species info</a:t>
            </a:r>
          </a:p>
          <a:p>
            <a:pPr lvl="1" eaLnBrk="1" hangingPunct="1">
              <a:lnSpc>
                <a:spcPct val="90000"/>
              </a:lnSpc>
              <a:buClr>
                <a:schemeClr val="tx1"/>
              </a:buClr>
              <a:buSzPct val="100000"/>
              <a:buFont typeface="Arial" panose="020B0604020202020204" pitchFamily="34" charset="0"/>
              <a:buChar char="•"/>
            </a:pPr>
            <a:r>
              <a:rPr lang="en-US" altLang="en-US" sz="3600" dirty="0">
                <a:solidFill>
                  <a:srgbClr val="FF0000"/>
                </a:solidFill>
                <a:effectLst/>
              </a:rPr>
              <a:t>Federal law</a:t>
            </a:r>
          </a:p>
          <a:p>
            <a:pPr lvl="2" eaLnBrk="1" hangingPunct="1">
              <a:lnSpc>
                <a:spcPct val="90000"/>
              </a:lnSpc>
              <a:buClr>
                <a:schemeClr val="tx1"/>
              </a:buClr>
              <a:buSzPct val="100000"/>
              <a:buFont typeface="Wingdings" panose="05000000000000000000" pitchFamily="2" charset="2"/>
              <a:buChar char="§"/>
            </a:pPr>
            <a:endParaRPr lang="en-US" altLang="en-US" sz="2000" dirty="0"/>
          </a:p>
          <a:p>
            <a:pPr marL="810000" lvl="2" indent="0" algn="ctr" eaLnBrk="1" hangingPunct="1">
              <a:lnSpc>
                <a:spcPct val="90000"/>
              </a:lnSpc>
              <a:buClr>
                <a:schemeClr val="tx1"/>
              </a:buClr>
              <a:buSzPct val="100000"/>
              <a:buNone/>
            </a:pPr>
            <a:r>
              <a:rPr lang="en-US" altLang="en-US" sz="2300" dirty="0">
                <a:solidFill>
                  <a:schemeClr val="tx1"/>
                </a:solidFill>
                <a:effectLst/>
              </a:rPr>
              <a:t>“THERE'S A LOT OF REALLY SMALL TYPE ON THAT THING”! </a:t>
            </a:r>
          </a:p>
          <a:p>
            <a:pPr marL="810000" lvl="2" indent="0" algn="ctr" eaLnBrk="1" hangingPunct="1">
              <a:lnSpc>
                <a:spcPct val="90000"/>
              </a:lnSpc>
              <a:buClr>
                <a:schemeClr val="tx1"/>
              </a:buClr>
              <a:buSzPct val="100000"/>
              <a:buNone/>
            </a:pPr>
            <a:r>
              <a:rPr lang="en-US" altLang="en-US" sz="2300" dirty="0">
                <a:solidFill>
                  <a:schemeClr val="tx1"/>
                </a:solidFill>
                <a:effectLst/>
              </a:rPr>
              <a:t>Or my favorite…</a:t>
            </a:r>
          </a:p>
          <a:p>
            <a:pPr lvl="3" eaLnBrk="1" hangingPunct="1">
              <a:lnSpc>
                <a:spcPct val="90000"/>
              </a:lnSpc>
              <a:buClr>
                <a:schemeClr val="tx1"/>
              </a:buClr>
              <a:buSzPct val="100000"/>
              <a:buFont typeface="Wingdings" panose="05000000000000000000" pitchFamily="2" charset="2"/>
              <a:buChar char="§"/>
            </a:pPr>
            <a:r>
              <a:rPr lang="en-US" altLang="en-US" sz="1700" b="1" dirty="0">
                <a:solidFill>
                  <a:schemeClr val="tx1"/>
                </a:solidFill>
                <a:effectLst/>
              </a:rPr>
              <a:t>…”</a:t>
            </a:r>
            <a:r>
              <a:rPr lang="en-US" altLang="en-US" sz="3300" b="1" dirty="0">
                <a:solidFill>
                  <a:schemeClr val="tx1"/>
                </a:solidFill>
                <a:effectLst/>
              </a:rPr>
              <a:t>ISN’T</a:t>
            </a:r>
            <a:r>
              <a:rPr lang="en-US" altLang="en-US" sz="1900" b="1" dirty="0">
                <a:solidFill>
                  <a:schemeClr val="tx1"/>
                </a:solidFill>
                <a:effectLst/>
              </a:rPr>
              <a:t> </a:t>
            </a:r>
            <a:r>
              <a:rPr lang="en-US" altLang="en-US" sz="3500" b="1" dirty="0">
                <a:solidFill>
                  <a:schemeClr val="tx1"/>
                </a:solidFill>
                <a:effectLst/>
              </a:rPr>
              <a:t>that what Weed and Pest is for”! </a:t>
            </a:r>
            <a:endParaRPr lang="en-US" altLang="en-US" sz="3500" dirty="0">
              <a:solidFill>
                <a:schemeClr val="tx1"/>
              </a:solidFill>
              <a:effectLst/>
            </a:endParaRPr>
          </a:p>
        </p:txBody>
      </p:sp>
      <p:pic>
        <p:nvPicPr>
          <p:cNvPr id="3" name="Picture 2">
            <a:extLst>
              <a:ext uri="{FF2B5EF4-FFF2-40B4-BE49-F238E27FC236}">
                <a16:creationId xmlns:a16="http://schemas.microsoft.com/office/drawing/2014/main" id="{19790DE2-1160-683A-0F0B-4D76882B870E}"/>
              </a:ext>
            </a:extLst>
          </p:cNvPr>
          <p:cNvPicPr>
            <a:picLocks noChangeAspect="1"/>
          </p:cNvPicPr>
          <p:nvPr/>
        </p:nvPicPr>
        <p:blipFill>
          <a:blip r:embed="rId2"/>
          <a:stretch>
            <a:fillRect/>
          </a:stretch>
        </p:blipFill>
        <p:spPr>
          <a:xfrm>
            <a:off x="5705292" y="1600200"/>
            <a:ext cx="3133908" cy="2727123"/>
          </a:xfrm>
          <a:prstGeom prst="rect">
            <a:avLst/>
          </a:prstGeom>
        </p:spPr>
      </p:pic>
      <p:sp>
        <p:nvSpPr>
          <p:cNvPr id="4" name="Oval 3">
            <a:extLst>
              <a:ext uri="{FF2B5EF4-FFF2-40B4-BE49-F238E27FC236}">
                <a16:creationId xmlns:a16="http://schemas.microsoft.com/office/drawing/2014/main" id="{B2A45A56-0D48-339F-659F-4B6E1F7AC1A0}"/>
              </a:ext>
            </a:extLst>
          </p:cNvPr>
          <p:cNvSpPr/>
          <p:nvPr/>
        </p:nvSpPr>
        <p:spPr>
          <a:xfrm>
            <a:off x="6248400" y="3200400"/>
            <a:ext cx="1371600" cy="112692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500"/>
                                        <p:tgtEl>
                                          <p:spTgt spid="194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fade">
                                      <p:cBhvr>
                                        <p:cTn id="15" dur="500"/>
                                        <p:tgtEl>
                                          <p:spTgt spid="194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9">
                                            <p:txEl>
                                              <p:pRg st="3" end="3"/>
                                            </p:txEl>
                                          </p:spTgt>
                                        </p:tgtEl>
                                        <p:attrNameLst>
                                          <p:attrName>style.visibility</p:attrName>
                                        </p:attrNameLst>
                                      </p:cBhvr>
                                      <p:to>
                                        <p:strVal val="visible"/>
                                      </p:to>
                                    </p:set>
                                    <p:animEffect transition="in" filter="fade">
                                      <p:cBhvr>
                                        <p:cTn id="20" dur="500"/>
                                        <p:tgtEl>
                                          <p:spTgt spid="1945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Effect transition="in" filter="fade">
                                      <p:cBhvr>
                                        <p:cTn id="25" dur="500"/>
                                        <p:tgtEl>
                                          <p:spTgt spid="1945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459">
                                            <p:txEl>
                                              <p:pRg st="5" end="5"/>
                                            </p:txEl>
                                          </p:spTgt>
                                        </p:tgtEl>
                                        <p:attrNameLst>
                                          <p:attrName>style.visibility</p:attrName>
                                        </p:attrNameLst>
                                      </p:cBhvr>
                                      <p:to>
                                        <p:strVal val="visible"/>
                                      </p:to>
                                    </p:set>
                                    <p:animEffect transition="in" filter="fade">
                                      <p:cBhvr>
                                        <p:cTn id="30" dur="500"/>
                                        <p:tgtEl>
                                          <p:spTgt spid="1945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anim calcmode="lin" valueType="num">
                                      <p:cBhvr additive="base">
                                        <p:cTn id="35"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45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459">
                                            <p:txEl>
                                              <p:pRg st="8" end="8"/>
                                            </p:txEl>
                                          </p:spTgt>
                                        </p:tgtEl>
                                        <p:attrNameLst>
                                          <p:attrName>style.visibility</p:attrName>
                                        </p:attrNameLst>
                                      </p:cBhvr>
                                      <p:to>
                                        <p:strVal val="visible"/>
                                      </p:to>
                                    </p:set>
                                    <p:anim calcmode="lin" valueType="num">
                                      <p:cBhvr additive="base">
                                        <p:cTn id="39"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459">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459">
                                            <p:txEl>
                                              <p:pRg st="9" end="9"/>
                                            </p:txEl>
                                          </p:spTgt>
                                        </p:tgtEl>
                                        <p:attrNameLst>
                                          <p:attrName>style.visibility</p:attrName>
                                        </p:attrNameLst>
                                      </p:cBhvr>
                                      <p:to>
                                        <p:strVal val="visible"/>
                                      </p:to>
                                    </p:set>
                                    <p:anim calcmode="lin" valueType="num">
                                      <p:cBhvr additive="base">
                                        <p:cTn id="43" dur="5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73C82-FE32-D5DA-748F-EF992E03B33B}"/>
              </a:ext>
            </a:extLst>
          </p:cNvPr>
          <p:cNvSpPr>
            <a:spLocks noGrp="1"/>
          </p:cNvSpPr>
          <p:nvPr>
            <p:ph type="title"/>
          </p:nvPr>
        </p:nvSpPr>
        <p:spPr>
          <a:xfrm>
            <a:off x="689339" y="204893"/>
            <a:ext cx="7765322" cy="970450"/>
          </a:xfrm>
        </p:spPr>
        <p:txBody>
          <a:bodyPr/>
          <a:lstStyle/>
          <a:p>
            <a:r>
              <a:rPr lang="en-US" b="1" dirty="0"/>
              <a:t>Common Herbicides</a:t>
            </a:r>
          </a:p>
        </p:txBody>
      </p:sp>
      <p:sp>
        <p:nvSpPr>
          <p:cNvPr id="3" name="Content Placeholder 2">
            <a:extLst>
              <a:ext uri="{FF2B5EF4-FFF2-40B4-BE49-F238E27FC236}">
                <a16:creationId xmlns:a16="http://schemas.microsoft.com/office/drawing/2014/main" id="{CC708FB8-6C48-0396-A0B5-B9104BC0DACA}"/>
              </a:ext>
            </a:extLst>
          </p:cNvPr>
          <p:cNvSpPr>
            <a:spLocks noGrp="1"/>
          </p:cNvSpPr>
          <p:nvPr>
            <p:ph idx="1"/>
          </p:nvPr>
        </p:nvSpPr>
        <p:spPr>
          <a:xfrm>
            <a:off x="304800" y="1248327"/>
            <a:ext cx="6324600" cy="5445590"/>
          </a:xfrm>
        </p:spPr>
        <p:txBody>
          <a:bodyPr>
            <a:noAutofit/>
          </a:bodyPr>
          <a:lstStyle/>
          <a:p>
            <a:pPr indent="-342900">
              <a:lnSpc>
                <a:spcPct val="120000"/>
              </a:lnSpc>
              <a:spcBef>
                <a:spcPts val="0"/>
              </a:spcBef>
              <a:spcAft>
                <a:spcPts val="0"/>
              </a:spcAft>
              <a:buFont typeface="Arial" panose="020B0604020202020204" pitchFamily="34" charset="0"/>
              <a:buChar char="•"/>
            </a:pPr>
            <a:r>
              <a:rPr lang="en-US" sz="3200" b="1" dirty="0"/>
              <a:t>Annual broadleaf </a:t>
            </a:r>
            <a:r>
              <a:rPr lang="en-US" sz="3200" dirty="0"/>
              <a:t>- pre-emergent, 2,4-D, </a:t>
            </a:r>
            <a:r>
              <a:rPr lang="en-US" sz="3200" i="1" dirty="0"/>
              <a:t>glyphosate, Range Star, E2</a:t>
            </a:r>
            <a:r>
              <a:rPr lang="en-US" sz="3200" dirty="0"/>
              <a:t>, etc.  </a:t>
            </a:r>
          </a:p>
          <a:p>
            <a:pPr marL="342900" indent="-342900">
              <a:lnSpc>
                <a:spcPct val="120000"/>
              </a:lnSpc>
              <a:spcBef>
                <a:spcPts val="0"/>
              </a:spcBef>
              <a:spcAft>
                <a:spcPts val="0"/>
              </a:spcAft>
              <a:buFont typeface="Arial" panose="020B0604020202020204" pitchFamily="34" charset="0"/>
              <a:buChar char="•"/>
            </a:pPr>
            <a:r>
              <a:rPr lang="en-US" sz="3200" b="1" dirty="0" err="1"/>
              <a:t>Annual,perennial</a:t>
            </a:r>
            <a:r>
              <a:rPr lang="en-US" sz="3200" b="1" dirty="0"/>
              <a:t> grasses </a:t>
            </a:r>
            <a:r>
              <a:rPr lang="en-US" sz="3200" dirty="0"/>
              <a:t>– Pre-emergent, </a:t>
            </a:r>
            <a:r>
              <a:rPr lang="en-US" sz="3200" i="1" dirty="0" err="1"/>
              <a:t>Fluazifop</a:t>
            </a:r>
            <a:r>
              <a:rPr lang="en-US" sz="3200" i="1" dirty="0"/>
              <a:t>, Clethodim </a:t>
            </a:r>
          </a:p>
          <a:p>
            <a:pPr indent="-342900">
              <a:lnSpc>
                <a:spcPct val="120000"/>
              </a:lnSpc>
              <a:spcBef>
                <a:spcPts val="0"/>
              </a:spcBef>
              <a:spcAft>
                <a:spcPts val="0"/>
              </a:spcAft>
              <a:buFont typeface="Arial" panose="020B0604020202020204" pitchFamily="34" charset="0"/>
              <a:buChar char="•"/>
            </a:pPr>
            <a:r>
              <a:rPr lang="en-US" sz="3200" b="1" dirty="0"/>
              <a:t>Biennial broadleaf </a:t>
            </a:r>
            <a:r>
              <a:rPr lang="en-US" sz="3200" dirty="0"/>
              <a:t>– same as for annual broadleaf, </a:t>
            </a:r>
            <a:r>
              <a:rPr lang="en-US" sz="3200" i="1" dirty="0"/>
              <a:t>Chaparral, 2D, Milestone</a:t>
            </a:r>
          </a:p>
          <a:p>
            <a:endParaRPr lang="en-US" sz="1100" dirty="0"/>
          </a:p>
          <a:p>
            <a:pPr marL="36900" indent="0">
              <a:buNone/>
            </a:pPr>
            <a:endParaRPr lang="en-US" sz="900" dirty="0"/>
          </a:p>
        </p:txBody>
      </p:sp>
      <p:pic>
        <p:nvPicPr>
          <p:cNvPr id="4" name="Picture 3">
            <a:extLst>
              <a:ext uri="{FF2B5EF4-FFF2-40B4-BE49-F238E27FC236}">
                <a16:creationId xmlns:a16="http://schemas.microsoft.com/office/drawing/2014/main" id="{2470AEF5-2533-BAE2-D020-5AC7BEC2CF7D}"/>
              </a:ext>
            </a:extLst>
          </p:cNvPr>
          <p:cNvPicPr>
            <a:picLocks noChangeAspect="1"/>
          </p:cNvPicPr>
          <p:nvPr/>
        </p:nvPicPr>
        <p:blipFill>
          <a:blip r:embed="rId3"/>
          <a:stretch>
            <a:fillRect/>
          </a:stretch>
        </p:blipFill>
        <p:spPr>
          <a:xfrm>
            <a:off x="6847609" y="2256622"/>
            <a:ext cx="1639303" cy="3429000"/>
          </a:xfrm>
          <a:prstGeom prst="rect">
            <a:avLst/>
          </a:prstGeom>
        </p:spPr>
      </p:pic>
    </p:spTree>
    <p:extLst>
      <p:ext uri="{BB962C8B-B14F-4D97-AF65-F5344CB8AC3E}">
        <p14:creationId xmlns:p14="http://schemas.microsoft.com/office/powerpoint/2010/main" val="30399611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2DAD-F700-C0F4-92AF-0E61A7BF7A9E}"/>
              </a:ext>
            </a:extLst>
          </p:cNvPr>
          <p:cNvSpPr>
            <a:spLocks noGrp="1"/>
          </p:cNvSpPr>
          <p:nvPr>
            <p:ph type="title"/>
          </p:nvPr>
        </p:nvSpPr>
        <p:spPr>
          <a:xfrm>
            <a:off x="719213" y="232842"/>
            <a:ext cx="7765322" cy="970450"/>
          </a:xfrm>
        </p:spPr>
        <p:txBody>
          <a:bodyPr/>
          <a:lstStyle/>
          <a:p>
            <a:r>
              <a:rPr lang="en-US" b="1" dirty="0"/>
              <a:t>Common Herbicides </a:t>
            </a:r>
            <a:r>
              <a:rPr lang="en-US" b="1" dirty="0" err="1"/>
              <a:t>con’t</a:t>
            </a:r>
            <a:r>
              <a:rPr lang="en-US" b="1" dirty="0"/>
              <a:t>.</a:t>
            </a:r>
            <a:endParaRPr lang="en-US" dirty="0"/>
          </a:p>
        </p:txBody>
      </p:sp>
      <p:sp>
        <p:nvSpPr>
          <p:cNvPr id="3" name="Content Placeholder 2">
            <a:extLst>
              <a:ext uri="{FF2B5EF4-FFF2-40B4-BE49-F238E27FC236}">
                <a16:creationId xmlns:a16="http://schemas.microsoft.com/office/drawing/2014/main" id="{94F8F53C-8444-4CEE-A4A8-F7612414238D}"/>
              </a:ext>
            </a:extLst>
          </p:cNvPr>
          <p:cNvSpPr>
            <a:spLocks noGrp="1"/>
          </p:cNvSpPr>
          <p:nvPr>
            <p:ph idx="1"/>
          </p:nvPr>
        </p:nvSpPr>
        <p:spPr>
          <a:xfrm>
            <a:off x="685346" y="1203292"/>
            <a:ext cx="7765322" cy="4587909"/>
          </a:xfrm>
        </p:spPr>
        <p:txBody>
          <a:bodyPr>
            <a:normAutofit/>
          </a:bodyPr>
          <a:lstStyle/>
          <a:p>
            <a:pPr marL="342900" indent="-342900">
              <a:lnSpc>
                <a:spcPct val="120000"/>
              </a:lnSpc>
              <a:spcBef>
                <a:spcPts val="0"/>
              </a:spcBef>
              <a:spcAft>
                <a:spcPts val="0"/>
              </a:spcAft>
              <a:buFont typeface="Arial" panose="020B0604020202020204" pitchFamily="34" charset="0"/>
              <a:buChar char="•"/>
            </a:pPr>
            <a:r>
              <a:rPr lang="en-US" sz="2800" b="1" dirty="0"/>
              <a:t>Perennial</a:t>
            </a:r>
            <a:r>
              <a:rPr lang="en-US" sz="2800" dirty="0"/>
              <a:t> – Depends on complex or simple.  May use same as those above depending on grass or broadleaf.  </a:t>
            </a:r>
            <a:r>
              <a:rPr lang="en-US" sz="2800" b="1" i="1" dirty="0"/>
              <a:t>Species specific</a:t>
            </a:r>
            <a:r>
              <a:rPr lang="en-US" sz="2800" dirty="0"/>
              <a:t>!  </a:t>
            </a:r>
          </a:p>
          <a:p>
            <a:pPr marL="850900" lvl="1" indent="-342900">
              <a:lnSpc>
                <a:spcPct val="120000"/>
              </a:lnSpc>
              <a:spcBef>
                <a:spcPts val="0"/>
              </a:spcBef>
              <a:spcAft>
                <a:spcPts val="0"/>
              </a:spcAft>
              <a:buFont typeface="Arial" panose="020B0604020202020204" pitchFamily="34" charset="0"/>
              <a:buChar char="•"/>
            </a:pPr>
            <a:r>
              <a:rPr lang="en-US" sz="2800" b="1" dirty="0"/>
              <a:t>Whitetop</a:t>
            </a:r>
            <a:r>
              <a:rPr lang="en-US" sz="2800" dirty="0"/>
              <a:t> MSM, </a:t>
            </a:r>
            <a:r>
              <a:rPr lang="en-US" sz="2800" dirty="0" err="1"/>
              <a:t>Telar</a:t>
            </a:r>
            <a:endParaRPr lang="en-US" sz="2800" dirty="0"/>
          </a:p>
          <a:p>
            <a:pPr marL="850900" lvl="1" indent="-342900">
              <a:lnSpc>
                <a:spcPct val="120000"/>
              </a:lnSpc>
              <a:spcBef>
                <a:spcPts val="0"/>
              </a:spcBef>
              <a:spcAft>
                <a:spcPts val="0"/>
              </a:spcAft>
              <a:buFont typeface="Arial" panose="020B0604020202020204" pitchFamily="34" charset="0"/>
              <a:buChar char="•"/>
            </a:pPr>
            <a:r>
              <a:rPr lang="en-US" sz="2800" b="1" dirty="0"/>
              <a:t>C. thistle </a:t>
            </a:r>
            <a:r>
              <a:rPr lang="en-US" sz="2800" dirty="0"/>
              <a:t>and R. knapweed – Milestone, Chaparral, 2D</a:t>
            </a:r>
          </a:p>
          <a:p>
            <a:pPr marL="342900" indent="-342900">
              <a:lnSpc>
                <a:spcPct val="120000"/>
              </a:lnSpc>
              <a:spcBef>
                <a:spcPts val="0"/>
              </a:spcBef>
              <a:spcAft>
                <a:spcPts val="0"/>
              </a:spcAft>
              <a:buFont typeface="Arial" panose="020B0604020202020204" pitchFamily="34" charset="0"/>
              <a:buChar char="•"/>
            </a:pPr>
            <a:r>
              <a:rPr lang="en-US" sz="2800" b="1" dirty="0"/>
              <a:t>Woodies </a:t>
            </a:r>
            <a:r>
              <a:rPr lang="en-US" sz="2800" dirty="0"/>
              <a:t>– depends on species. Many times glyphosate, triclopyr, etc. ASK!</a:t>
            </a:r>
          </a:p>
          <a:p>
            <a:endParaRPr lang="en-US" sz="2400" dirty="0"/>
          </a:p>
        </p:txBody>
      </p:sp>
      <p:sp>
        <p:nvSpPr>
          <p:cNvPr id="5" name="TextBox 4">
            <a:extLst>
              <a:ext uri="{FF2B5EF4-FFF2-40B4-BE49-F238E27FC236}">
                <a16:creationId xmlns:a16="http://schemas.microsoft.com/office/drawing/2014/main" id="{10D5AB56-375C-11A0-CF74-96654DBAE6DE}"/>
              </a:ext>
            </a:extLst>
          </p:cNvPr>
          <p:cNvSpPr txBox="1"/>
          <p:nvPr/>
        </p:nvSpPr>
        <p:spPr>
          <a:xfrm>
            <a:off x="1219200" y="5879068"/>
            <a:ext cx="6553200" cy="461665"/>
          </a:xfrm>
          <a:prstGeom prst="rect">
            <a:avLst/>
          </a:prstGeom>
          <a:noFill/>
        </p:spPr>
        <p:txBody>
          <a:bodyPr wrap="square">
            <a:spAutoFit/>
          </a:bodyPr>
          <a:lstStyle/>
          <a:p>
            <a:pPr algn="ctr"/>
            <a:r>
              <a:rPr lang="en-US" sz="2400" b="1" i="1" dirty="0">
                <a:solidFill>
                  <a:srgbClr val="FF0000"/>
                </a:solidFill>
              </a:rPr>
              <a:t>Always Read the Label and use PPE’s!</a:t>
            </a:r>
          </a:p>
        </p:txBody>
      </p:sp>
    </p:spTree>
    <p:extLst>
      <p:ext uri="{BB962C8B-B14F-4D97-AF65-F5344CB8AC3E}">
        <p14:creationId xmlns:p14="http://schemas.microsoft.com/office/powerpoint/2010/main" val="3810050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0" y="0"/>
            <a:ext cx="8915400" cy="6705600"/>
          </a:xfrm>
        </p:spPr>
        <p:txBody>
          <a:bodyPr>
            <a:normAutofit fontScale="77500" lnSpcReduction="20000"/>
          </a:bodyPr>
          <a:lstStyle/>
          <a:p>
            <a:pPr algn="ctr" eaLnBrk="1" hangingPunct="1">
              <a:lnSpc>
                <a:spcPct val="80000"/>
              </a:lnSpc>
              <a:buClr>
                <a:schemeClr val="tx1"/>
              </a:buClr>
              <a:buSzPct val="100000"/>
              <a:buFont typeface="Wingdings" panose="05000000000000000000" pitchFamily="2" charset="2"/>
              <a:buChar char="§"/>
              <a:defRPr/>
            </a:pPr>
            <a:endParaRPr lang="en-US" altLang="en-US" sz="3600" dirty="0"/>
          </a:p>
          <a:p>
            <a:pPr marL="36900" indent="0" algn="ctr" eaLnBrk="1" hangingPunct="1">
              <a:lnSpc>
                <a:spcPct val="80000"/>
              </a:lnSpc>
              <a:buClr>
                <a:schemeClr val="tx1"/>
              </a:buClr>
              <a:buSzPct val="100000"/>
              <a:buNone/>
              <a:defRPr/>
            </a:pPr>
            <a:r>
              <a:rPr lang="en-US" altLang="en-US" sz="5700" b="1" dirty="0">
                <a:effectLst/>
                <a:latin typeface="+mj-lt"/>
              </a:rPr>
              <a:t>Final Thoughts</a:t>
            </a:r>
          </a:p>
          <a:p>
            <a:pPr algn="ctr" eaLnBrk="1" hangingPunct="1">
              <a:lnSpc>
                <a:spcPct val="80000"/>
              </a:lnSpc>
              <a:buClr>
                <a:schemeClr val="tx1"/>
              </a:buClr>
              <a:buSzPct val="100000"/>
              <a:buFont typeface="Wingdings" panose="05000000000000000000" pitchFamily="2" charset="2"/>
              <a:buChar char="§"/>
              <a:defRPr/>
            </a:pPr>
            <a:r>
              <a:rPr lang="en-US" altLang="en-US" sz="5200" dirty="0">
                <a:solidFill>
                  <a:srgbClr val="FFFF00"/>
                </a:solidFill>
              </a:rPr>
              <a:t>Manage for Desirables</a:t>
            </a:r>
          </a:p>
          <a:p>
            <a:pPr algn="ctr" eaLnBrk="1" hangingPunct="1">
              <a:lnSpc>
                <a:spcPct val="80000"/>
              </a:lnSpc>
              <a:buClr>
                <a:schemeClr val="tx1"/>
              </a:buClr>
              <a:buSzPct val="100000"/>
              <a:buFont typeface="Wingdings" panose="05000000000000000000" pitchFamily="2" charset="2"/>
              <a:buChar char="§"/>
              <a:defRPr/>
            </a:pPr>
            <a:r>
              <a:rPr lang="en-US" altLang="en-US" sz="5200" dirty="0"/>
              <a:t>Proper Grazing Management, </a:t>
            </a:r>
            <a:r>
              <a:rPr lang="en-US" altLang="en-US" sz="5200" dirty="0" err="1"/>
              <a:t>etc</a:t>
            </a:r>
            <a:endParaRPr lang="en-US" altLang="en-US" sz="5200" dirty="0"/>
          </a:p>
          <a:p>
            <a:pPr algn="ctr" eaLnBrk="1" hangingPunct="1">
              <a:lnSpc>
                <a:spcPct val="80000"/>
              </a:lnSpc>
              <a:buClr>
                <a:schemeClr val="tx1"/>
              </a:buClr>
              <a:buSzPct val="100000"/>
              <a:buFont typeface="Wingdings" panose="05000000000000000000" pitchFamily="2" charset="2"/>
              <a:buChar char="§"/>
              <a:defRPr/>
            </a:pPr>
            <a:r>
              <a:rPr lang="en-US" altLang="en-US" sz="5200" dirty="0"/>
              <a:t>IPM</a:t>
            </a:r>
          </a:p>
          <a:p>
            <a:pPr algn="ctr" eaLnBrk="1" hangingPunct="1">
              <a:lnSpc>
                <a:spcPct val="80000"/>
              </a:lnSpc>
              <a:buClr>
                <a:schemeClr val="tx1"/>
              </a:buClr>
              <a:buSzPct val="100000"/>
              <a:buFont typeface="Wingdings" panose="05000000000000000000" pitchFamily="2" charset="2"/>
              <a:buChar char="§"/>
              <a:defRPr/>
            </a:pPr>
            <a:r>
              <a:rPr lang="en-US" altLang="en-US" sz="5200" dirty="0"/>
              <a:t>Monitor</a:t>
            </a:r>
          </a:p>
          <a:p>
            <a:pPr algn="ctr" eaLnBrk="1" hangingPunct="1">
              <a:lnSpc>
                <a:spcPct val="80000"/>
              </a:lnSpc>
              <a:buClr>
                <a:schemeClr val="tx1"/>
              </a:buClr>
              <a:buSzPct val="100000"/>
              <a:buFont typeface="Wingdings" panose="05000000000000000000" pitchFamily="2" charset="2"/>
              <a:buChar char="§"/>
              <a:defRPr/>
            </a:pPr>
            <a:r>
              <a:rPr lang="en-US" altLang="en-US" sz="5200" dirty="0">
                <a:solidFill>
                  <a:srgbClr val="FFFF00"/>
                </a:solidFill>
              </a:rPr>
              <a:t>Hay is Cheap, Land is Valuable!</a:t>
            </a:r>
          </a:p>
          <a:p>
            <a:pPr algn="ctr" eaLnBrk="1" hangingPunct="1">
              <a:lnSpc>
                <a:spcPct val="80000"/>
              </a:lnSpc>
              <a:buClr>
                <a:schemeClr val="tx1"/>
              </a:buClr>
              <a:buSzPct val="100000"/>
              <a:buFont typeface="Wingdings" panose="05000000000000000000" pitchFamily="2" charset="2"/>
              <a:buChar char="§"/>
              <a:defRPr/>
            </a:pPr>
            <a:r>
              <a:rPr lang="en-US" altLang="en-US" sz="5200" dirty="0">
                <a:solidFill>
                  <a:srgbClr val="00FF00"/>
                </a:solidFill>
              </a:rPr>
              <a:t>Plant Native!</a:t>
            </a:r>
          </a:p>
          <a:p>
            <a:pPr algn="ctr" eaLnBrk="1" hangingPunct="1">
              <a:lnSpc>
                <a:spcPct val="80000"/>
              </a:lnSpc>
              <a:buClr>
                <a:schemeClr val="tx1"/>
              </a:buClr>
              <a:buSzPct val="100000"/>
              <a:buFont typeface="Wingdings" panose="05000000000000000000" pitchFamily="2" charset="2"/>
              <a:buChar char="§"/>
              <a:defRPr/>
            </a:pPr>
            <a:r>
              <a:rPr lang="en-US" altLang="en-US" sz="5200" dirty="0"/>
              <a:t>If you don’t know something, ASK!</a:t>
            </a:r>
          </a:p>
          <a:p>
            <a:pPr marL="36900" indent="0" algn="ctr" eaLnBrk="1" hangingPunct="1">
              <a:lnSpc>
                <a:spcPct val="80000"/>
              </a:lnSpc>
              <a:buClr>
                <a:schemeClr val="tx1"/>
              </a:buClr>
              <a:buSzPct val="100000"/>
              <a:buNone/>
              <a:defRPr/>
            </a:pPr>
            <a:r>
              <a:rPr lang="en-US" altLang="en-US" sz="3600" b="1" dirty="0">
                <a:solidFill>
                  <a:schemeClr val="tx1"/>
                </a:solidFill>
                <a:effectLst/>
              </a:rPr>
              <a:t>		</a:t>
            </a:r>
            <a:r>
              <a:rPr lang="en-US" altLang="en-US" sz="5700" b="1" dirty="0">
                <a:solidFill>
                  <a:srgbClr val="FF0000"/>
                </a:solidFill>
              </a:rPr>
              <a:t>Read the Label</a:t>
            </a:r>
          </a:p>
          <a:p>
            <a:pPr marL="36900" indent="0" eaLnBrk="1" hangingPunct="1">
              <a:lnSpc>
                <a:spcPct val="80000"/>
              </a:lnSpc>
              <a:buClr>
                <a:schemeClr val="tx1"/>
              </a:buClr>
              <a:buSzPct val="100000"/>
              <a:buNone/>
              <a:defRPr/>
            </a:pPr>
            <a:endParaRPr lang="en-US" altLang="en-US" sz="3600" b="1" dirty="0">
              <a:solidFill>
                <a:schemeClr val="tx1"/>
              </a:solidFill>
              <a:effectLst/>
            </a:endParaRPr>
          </a:p>
          <a:p>
            <a:pPr marL="450000" lvl="1" indent="0" algn="ctr" eaLnBrk="1" hangingPunct="1">
              <a:lnSpc>
                <a:spcPct val="80000"/>
              </a:lnSpc>
              <a:buClr>
                <a:schemeClr val="tx1"/>
              </a:buClr>
              <a:buSzPct val="100000"/>
              <a:buNone/>
              <a:defRPr/>
            </a:pPr>
            <a:r>
              <a:rPr lang="en-US" altLang="en-US" sz="3200" i="1" dirty="0">
                <a:solidFill>
                  <a:srgbClr val="00FF00"/>
                </a:solidFill>
                <a:effectLst/>
              </a:rPr>
              <a:t>Success lies in minimizing mistakes.  Most of these are simply human error. </a:t>
            </a:r>
          </a:p>
          <a:p>
            <a:pPr lvl="1" eaLnBrk="1" hangingPunct="1">
              <a:lnSpc>
                <a:spcPct val="80000"/>
              </a:lnSpc>
              <a:buClr>
                <a:schemeClr val="tx1"/>
              </a:buClr>
              <a:buSzPct val="100000"/>
              <a:buFont typeface="Wingdings" panose="05000000000000000000" pitchFamily="2" charset="2"/>
              <a:buChar char="§"/>
              <a:defRPr/>
            </a:pPr>
            <a:endParaRPr lang="en-US" altLang="en-US" dirty="0"/>
          </a:p>
          <a:p>
            <a:pPr lvl="1" eaLnBrk="1" hangingPunct="1">
              <a:lnSpc>
                <a:spcPct val="80000"/>
              </a:lnSpc>
              <a:buClr>
                <a:schemeClr val="tx1"/>
              </a:buClr>
              <a:buSzPct val="100000"/>
              <a:buFont typeface="Wingdings" panose="05000000000000000000" pitchFamily="2" charset="2"/>
              <a:buChar char="§"/>
              <a:defRPr/>
            </a:pPr>
            <a:endParaRPr lang="en-US" altLang="en-US" dirty="0"/>
          </a:p>
          <a:p>
            <a:pPr indent="-342900">
              <a:buClr>
                <a:schemeClr val="tx1"/>
              </a:buClr>
              <a:buSzPct val="100000"/>
              <a:buFont typeface="Wingdings" panose="05000000000000000000" pitchFamily="2" charset="2"/>
              <a:buChar char="§"/>
              <a:defRPr/>
            </a:pPr>
            <a:endParaRPr lang="en-US"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500"/>
                                        <p:tgtEl>
                                          <p:spTgt spid="1638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3" end="3"/>
                                            </p:txEl>
                                          </p:spTgt>
                                        </p:tgtEl>
                                        <p:attrNameLst>
                                          <p:attrName>style.visibility</p:attrName>
                                        </p:attrNameLst>
                                      </p:cBhvr>
                                      <p:to>
                                        <p:strVal val="visible"/>
                                      </p:to>
                                    </p:set>
                                    <p:animEffect transition="in" filter="fade">
                                      <p:cBhvr>
                                        <p:cTn id="10" dur="500"/>
                                        <p:tgtEl>
                                          <p:spTgt spid="1638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xEl>
                                              <p:pRg st="4" end="4"/>
                                            </p:txEl>
                                          </p:spTgt>
                                        </p:tgtEl>
                                        <p:attrNameLst>
                                          <p:attrName>style.visibility</p:attrName>
                                        </p:attrNameLst>
                                      </p:cBhvr>
                                      <p:to>
                                        <p:strVal val="visible"/>
                                      </p:to>
                                    </p:set>
                                    <p:animEffect transition="in" filter="fade">
                                      <p:cBhvr>
                                        <p:cTn id="13" dur="500"/>
                                        <p:tgtEl>
                                          <p:spTgt spid="1638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386">
                                            <p:txEl>
                                              <p:pRg st="5" end="5"/>
                                            </p:txEl>
                                          </p:spTgt>
                                        </p:tgtEl>
                                        <p:attrNameLst>
                                          <p:attrName>style.visibility</p:attrName>
                                        </p:attrNameLst>
                                      </p:cBhvr>
                                      <p:to>
                                        <p:strVal val="visible"/>
                                      </p:to>
                                    </p:set>
                                    <p:animEffect transition="in" filter="fade">
                                      <p:cBhvr>
                                        <p:cTn id="16" dur="500"/>
                                        <p:tgtEl>
                                          <p:spTgt spid="1638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386">
                                            <p:txEl>
                                              <p:pRg st="6" end="6"/>
                                            </p:txEl>
                                          </p:spTgt>
                                        </p:tgtEl>
                                        <p:attrNameLst>
                                          <p:attrName>style.visibility</p:attrName>
                                        </p:attrNameLst>
                                      </p:cBhvr>
                                      <p:to>
                                        <p:strVal val="visible"/>
                                      </p:to>
                                    </p:set>
                                    <p:animEffect transition="in" filter="fade">
                                      <p:cBhvr>
                                        <p:cTn id="19" dur="500"/>
                                        <p:tgtEl>
                                          <p:spTgt spid="16386">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386">
                                            <p:txEl>
                                              <p:pRg st="7" end="7"/>
                                            </p:txEl>
                                          </p:spTgt>
                                        </p:tgtEl>
                                        <p:attrNameLst>
                                          <p:attrName>style.visibility</p:attrName>
                                        </p:attrNameLst>
                                      </p:cBhvr>
                                      <p:to>
                                        <p:strVal val="visible"/>
                                      </p:to>
                                    </p:set>
                                    <p:animEffect transition="in" filter="fade">
                                      <p:cBhvr>
                                        <p:cTn id="22" dur="500"/>
                                        <p:tgtEl>
                                          <p:spTgt spid="16386">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386">
                                            <p:txEl>
                                              <p:pRg st="8" end="8"/>
                                            </p:txEl>
                                          </p:spTgt>
                                        </p:tgtEl>
                                        <p:attrNameLst>
                                          <p:attrName>style.visibility</p:attrName>
                                        </p:attrNameLst>
                                      </p:cBhvr>
                                      <p:to>
                                        <p:strVal val="visible"/>
                                      </p:to>
                                    </p:set>
                                    <p:animEffect transition="in" filter="fade">
                                      <p:cBhvr>
                                        <p:cTn id="25" dur="500"/>
                                        <p:tgtEl>
                                          <p:spTgt spid="16386">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386">
                                            <p:txEl>
                                              <p:pRg st="9" end="9"/>
                                            </p:txEl>
                                          </p:spTgt>
                                        </p:tgtEl>
                                        <p:attrNameLst>
                                          <p:attrName>style.visibility</p:attrName>
                                        </p:attrNameLst>
                                      </p:cBhvr>
                                      <p:to>
                                        <p:strVal val="visible"/>
                                      </p:to>
                                    </p:set>
                                    <p:animEffect transition="in" filter="fade">
                                      <p:cBhvr>
                                        <p:cTn id="28" dur="500"/>
                                        <p:tgtEl>
                                          <p:spTgt spid="1638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094DE5-4CA3-AB12-363E-989A56B246E5}"/>
              </a:ext>
            </a:extLst>
          </p:cNvPr>
          <p:cNvPicPr>
            <a:picLocks noChangeAspect="1"/>
          </p:cNvPicPr>
          <p:nvPr/>
        </p:nvPicPr>
        <p:blipFill>
          <a:blip r:embed="rId2"/>
          <a:stretch>
            <a:fillRect/>
          </a:stretch>
        </p:blipFill>
        <p:spPr>
          <a:xfrm>
            <a:off x="1079500" y="203198"/>
            <a:ext cx="7010400" cy="5562600"/>
          </a:xfrm>
          <a:prstGeom prst="rect">
            <a:avLst/>
          </a:prstGeom>
        </p:spPr>
      </p:pic>
      <p:sp>
        <p:nvSpPr>
          <p:cNvPr id="22530" name="Rectangle 2"/>
          <p:cNvSpPr txBox="1">
            <a:spLocks noChangeArrowheads="1"/>
          </p:cNvSpPr>
          <p:nvPr/>
        </p:nvSpPr>
        <p:spPr>
          <a:xfrm>
            <a:off x="838200" y="228599"/>
            <a:ext cx="4686300" cy="1143000"/>
          </a:xfrm>
          <a:prstGeom prst="rect">
            <a:avLst/>
          </a:prstGeom>
        </p:spPr>
        <p:txBody>
          <a:bodyP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en-US" sz="6000" b="1" dirty="0">
                <a:solidFill>
                  <a:schemeClr val="tx1"/>
                </a:solidFill>
                <a:effectLst/>
              </a:rPr>
              <a:t>Questions?</a:t>
            </a:r>
          </a:p>
        </p:txBody>
      </p:sp>
      <p:sp>
        <p:nvSpPr>
          <p:cNvPr id="3" name="TextBox 2">
            <a:extLst>
              <a:ext uri="{FF2B5EF4-FFF2-40B4-BE49-F238E27FC236}">
                <a16:creationId xmlns:a16="http://schemas.microsoft.com/office/drawing/2014/main" id="{0142609B-1A44-2C23-65B3-38D2024FB64B}"/>
              </a:ext>
            </a:extLst>
          </p:cNvPr>
          <p:cNvSpPr txBox="1"/>
          <p:nvPr/>
        </p:nvSpPr>
        <p:spPr>
          <a:xfrm>
            <a:off x="749300" y="5221812"/>
            <a:ext cx="7315200" cy="1138773"/>
          </a:xfrm>
          <a:prstGeom prst="rect">
            <a:avLst/>
          </a:prstGeom>
          <a:noFill/>
        </p:spPr>
        <p:txBody>
          <a:bodyPr wrap="square" rtlCol="0">
            <a:spAutoFit/>
          </a:bodyPr>
          <a:lstStyle/>
          <a:p>
            <a:pPr algn="ctr"/>
            <a:r>
              <a:rPr lang="en-US" sz="3600" i="1" dirty="0"/>
              <a:t>parkcountyweeds.org</a:t>
            </a:r>
          </a:p>
          <a:p>
            <a:pPr algn="ctr"/>
            <a:r>
              <a:rPr lang="en-US" sz="3200" i="1" dirty="0"/>
              <a:t>mary.mckinney@parkcounty-wy.gov</a:t>
            </a:r>
          </a:p>
        </p:txBody>
      </p:sp>
    </p:spTree>
    <p:extLst>
      <p:ext uri="{BB962C8B-B14F-4D97-AF65-F5344CB8AC3E}">
        <p14:creationId xmlns:p14="http://schemas.microsoft.com/office/powerpoint/2010/main" val="33747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B0AD3B-695A-F098-9602-2DE51015448A}"/>
              </a:ext>
            </a:extLst>
          </p:cNvPr>
          <p:cNvSpPr txBox="1"/>
          <p:nvPr/>
        </p:nvSpPr>
        <p:spPr>
          <a:xfrm>
            <a:off x="381000" y="477423"/>
            <a:ext cx="8382000" cy="5841599"/>
          </a:xfrm>
          <a:prstGeom prst="rect">
            <a:avLst/>
          </a:prstGeom>
          <a:noFill/>
        </p:spPr>
        <p:txBody>
          <a:bodyPr wrap="square">
            <a:spAutoFit/>
          </a:bodyPr>
          <a:lstStyle/>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prstClr val="white"/>
                </a:solidFill>
                <a:effectLst/>
                <a:uLnTx/>
                <a:uFillTx/>
                <a:latin typeface="+mn-lt"/>
              </a:rPr>
              <a:t>Enforce Weed and Pest Act 1973</a:t>
            </a: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2800" b="1" dirty="0">
                <a:solidFill>
                  <a:prstClr val="white"/>
                </a:solidFill>
                <a:latin typeface="+mn-lt"/>
              </a:rPr>
              <a:t>PC is a Quarantine County 1957/1980</a:t>
            </a:r>
          </a:p>
          <a:p>
            <a:pPr marL="381000" indent="-381000" eaLnBrk="1" hangingPunct="1">
              <a:spcBef>
                <a:spcPct val="20000"/>
              </a:spcBef>
              <a:buFont typeface="Arial" panose="020B0604020202020204" pitchFamily="34" charset="0"/>
              <a:buChar char="•"/>
              <a:defRPr/>
            </a:pPr>
            <a:r>
              <a:rPr lang="en-US" altLang="en-US" sz="2800" b="1" dirty="0">
                <a:solidFill>
                  <a:prstClr val="white"/>
                </a:solidFill>
                <a:latin typeface="+mn-lt"/>
              </a:rPr>
              <a:t>Certify WFF-public lands</a:t>
            </a:r>
            <a:endParaRPr lang="en-US" altLang="en-US" sz="3200" b="1" dirty="0">
              <a:solidFill>
                <a:prstClr val="white"/>
              </a:solidFill>
              <a:latin typeface="+mn-lt"/>
            </a:endParaRP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prstClr val="white"/>
                </a:solidFill>
                <a:effectLst/>
                <a:uLnTx/>
                <a:uFillTx/>
                <a:latin typeface="+mn-lt"/>
              </a:rPr>
              <a:t>Provide Recommendations Technical Assistance</a:t>
            </a:r>
            <a:r>
              <a:rPr kumimoji="0" lang="en-US" altLang="en-US" sz="2800" b="0" i="0" u="none" strike="noStrike" kern="1200" cap="none" spc="0" normalizeH="0" baseline="0" noProof="0" dirty="0">
                <a:ln>
                  <a:noFill/>
                </a:ln>
                <a:solidFill>
                  <a:prstClr val="white"/>
                </a:solidFill>
                <a:effectLst/>
                <a:uLnTx/>
                <a:uFillTx/>
                <a:latin typeface="+mn-lt"/>
              </a:rPr>
              <a:t>: </a:t>
            </a:r>
            <a:r>
              <a:rPr kumimoji="0" lang="en-US" altLang="en-US" sz="2400" b="0" i="0" u="none" strike="noStrike" kern="1200" cap="none" spc="0" normalizeH="0" baseline="0" noProof="0" dirty="0">
                <a:ln>
                  <a:noFill/>
                </a:ln>
                <a:solidFill>
                  <a:prstClr val="white"/>
                </a:solidFill>
                <a:effectLst/>
                <a:uLnTx/>
                <a:uFillTx/>
                <a:latin typeface="+mn-lt"/>
              </a:rPr>
              <a:t>Herbicides, IPM, Land Consultations</a:t>
            </a:r>
            <a:endParaRPr kumimoji="0" lang="en-US" altLang="en-US" sz="2800" b="0" i="0" u="none" strike="noStrike" kern="1200" cap="none" spc="0" normalizeH="0" baseline="0" noProof="0" dirty="0">
              <a:ln>
                <a:noFill/>
              </a:ln>
              <a:solidFill>
                <a:prstClr val="white"/>
              </a:solidFill>
              <a:effectLst/>
              <a:uLnTx/>
              <a:uFillTx/>
              <a:latin typeface="+mn-lt"/>
            </a:endParaRP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prstClr val="white"/>
                </a:solidFill>
                <a:effectLst/>
                <a:uLnTx/>
                <a:uFillTx/>
                <a:latin typeface="+mn-lt"/>
              </a:rPr>
              <a:t>Pesticides</a:t>
            </a:r>
            <a:r>
              <a:rPr kumimoji="0" lang="en-US" altLang="en-US" sz="2800" b="0" i="0" u="none" strike="noStrike" kern="1200" cap="none" spc="0" normalizeH="0" baseline="0" noProof="0" dirty="0">
                <a:ln>
                  <a:noFill/>
                </a:ln>
                <a:solidFill>
                  <a:prstClr val="white"/>
                </a:solidFill>
                <a:effectLst/>
                <a:uLnTx/>
                <a:uFillTx/>
                <a:latin typeface="+mn-lt"/>
              </a:rPr>
              <a:t> </a:t>
            </a:r>
            <a:r>
              <a:rPr kumimoji="0" lang="en-US" altLang="en-US" sz="2800" b="1" i="0" u="none" strike="noStrike" kern="1200" cap="none" spc="0" normalizeH="0" baseline="0" noProof="0" dirty="0">
                <a:ln>
                  <a:noFill/>
                </a:ln>
                <a:solidFill>
                  <a:prstClr val="white"/>
                </a:solidFill>
                <a:effectLst/>
                <a:uLnTx/>
                <a:uFillTx/>
                <a:latin typeface="+mn-lt"/>
              </a:rPr>
              <a:t>For Sale</a:t>
            </a:r>
            <a:endParaRPr kumimoji="0" lang="en-US" altLang="en-US" sz="2800" b="0" i="0" u="none" strike="noStrike" kern="1200" cap="none" spc="0" normalizeH="0" baseline="0" noProof="0" dirty="0">
              <a:ln>
                <a:noFill/>
              </a:ln>
              <a:solidFill>
                <a:prstClr val="white"/>
              </a:solidFill>
              <a:effectLst/>
              <a:uLnTx/>
              <a:uFillTx/>
              <a:latin typeface="+mn-lt"/>
            </a:endParaRP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srgbClr val="FFFF00"/>
                </a:solidFill>
                <a:effectLst/>
                <a:uLnTx/>
                <a:uFillTx/>
                <a:latin typeface="+mn-lt"/>
              </a:rPr>
              <a:t>Sell Cert </a:t>
            </a:r>
            <a:r>
              <a:rPr kumimoji="0" lang="en-US" altLang="en-US" sz="2800" b="1" i="0" u="none" strike="noStrike" kern="1200" cap="none" spc="0" normalizeH="0" baseline="0" noProof="0" dirty="0" err="1">
                <a:ln>
                  <a:noFill/>
                </a:ln>
                <a:solidFill>
                  <a:srgbClr val="FFFF00"/>
                </a:solidFill>
                <a:effectLst/>
                <a:uLnTx/>
                <a:uFillTx/>
                <a:latin typeface="+mn-lt"/>
              </a:rPr>
              <a:t>WSF.Perennial</a:t>
            </a:r>
            <a:r>
              <a:rPr kumimoji="0" lang="en-US" altLang="en-US" sz="2800" b="1" i="0" u="none" strike="noStrike" kern="1200" cap="none" spc="0" normalizeH="0" baseline="0" noProof="0" dirty="0">
                <a:ln>
                  <a:noFill/>
                </a:ln>
                <a:solidFill>
                  <a:srgbClr val="FFFF00"/>
                </a:solidFill>
                <a:effectLst/>
                <a:uLnTx/>
                <a:uFillTx/>
                <a:latin typeface="+mn-lt"/>
              </a:rPr>
              <a:t> Grass Seed </a:t>
            </a:r>
            <a:r>
              <a:rPr kumimoji="0" lang="en-US" altLang="en-US" sz="2800" b="0" i="0" u="none" strike="noStrike" kern="1200" cap="none" spc="0" normalizeH="0" baseline="0" noProof="0" dirty="0">
                <a:ln>
                  <a:noFill/>
                </a:ln>
                <a:solidFill>
                  <a:srgbClr val="FFFF00"/>
                </a:solidFill>
                <a:effectLst/>
                <a:uLnTx/>
                <a:uFillTx/>
                <a:latin typeface="+mn-lt"/>
              </a:rPr>
              <a:t>-</a:t>
            </a:r>
            <a:r>
              <a:rPr kumimoji="0" lang="en-US" altLang="en-US" sz="2400" b="0" i="0" u="none" strike="noStrike" kern="1200" cap="none" spc="0" normalizeH="0" baseline="0" noProof="0" dirty="0">
                <a:ln>
                  <a:noFill/>
                </a:ln>
                <a:solidFill>
                  <a:srgbClr val="FFFF00"/>
                </a:solidFill>
                <a:effectLst/>
                <a:uLnTx/>
                <a:uFillTx/>
                <a:latin typeface="+mn-lt"/>
              </a:rPr>
              <a:t>Cost Share</a:t>
            </a: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prstClr val="white"/>
                </a:solidFill>
                <a:effectLst/>
                <a:uLnTx/>
                <a:uFillTx/>
                <a:latin typeface="+mn-lt"/>
              </a:rPr>
              <a:t>Rental Equipment- </a:t>
            </a:r>
            <a:r>
              <a:rPr kumimoji="0" lang="en-US" altLang="en-US" sz="2800" i="0" u="none" strike="noStrike" kern="1200" cap="none" spc="0" normalizeH="0" baseline="0" noProof="0" dirty="0">
                <a:ln>
                  <a:noFill/>
                </a:ln>
                <a:solidFill>
                  <a:prstClr val="white"/>
                </a:solidFill>
                <a:effectLst/>
                <a:uLnTx/>
                <a:uFillTx/>
                <a:latin typeface="+mn-lt"/>
              </a:rPr>
              <a:t>seeders, spray equipment</a:t>
            </a: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prstClr val="white"/>
                </a:solidFill>
                <a:effectLst/>
                <a:uLnTx/>
                <a:uFillTx/>
                <a:latin typeface="+mn-lt"/>
              </a:rPr>
              <a:t>Outreach and Education</a:t>
            </a:r>
          </a:p>
          <a:p>
            <a:pPr marL="838200" marR="0" lvl="1"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mn-lt"/>
              </a:rPr>
              <a:t>Arbor Day, Fair, Schools, NWC, Small Acreage Workshops, Seminars…</a:t>
            </a:r>
            <a:endParaRPr kumimoji="0" lang="en-US" altLang="en-US" sz="2400" b="1" i="0" u="none" strike="noStrike" kern="1200" cap="none" spc="0" normalizeH="0" baseline="0" noProof="0" dirty="0">
              <a:ln>
                <a:noFill/>
              </a:ln>
              <a:solidFill>
                <a:prstClr val="white"/>
              </a:solidFill>
              <a:effectLst/>
              <a:uLnTx/>
              <a:uFillTx/>
              <a:latin typeface="+mn-lt"/>
            </a:endParaRPr>
          </a:p>
          <a:p>
            <a:pPr marL="381000" marR="0" lvl="0" indent="-381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prstClr val="white"/>
                </a:solidFill>
                <a:effectLst/>
                <a:uLnTx/>
                <a:uFillTx/>
                <a:latin typeface="+mn-lt"/>
              </a:rPr>
              <a:t>Planning and Zoning </a:t>
            </a:r>
            <a:r>
              <a:rPr kumimoji="0" lang="en-US" altLang="en-US" sz="2000" b="0" i="0" u="none" strike="noStrike" kern="1200" cap="none" spc="0" normalizeH="0" baseline="0" noProof="0" dirty="0">
                <a:ln>
                  <a:noFill/>
                </a:ln>
                <a:solidFill>
                  <a:prstClr val="white"/>
                </a:solidFill>
                <a:effectLst/>
                <a:uLnTx/>
                <a:uFillTx/>
                <a:latin typeface="+mn-lt"/>
              </a:rPr>
              <a:t>-</a:t>
            </a:r>
            <a:r>
              <a:rPr kumimoji="0" lang="en-US" altLang="en-US" sz="2400" b="0" i="0" u="none" strike="noStrike" kern="1200" cap="none" spc="0" normalizeH="0" baseline="0" noProof="0" dirty="0">
                <a:ln>
                  <a:noFill/>
                </a:ln>
                <a:solidFill>
                  <a:prstClr val="white"/>
                </a:solidFill>
                <a:effectLst/>
                <a:uLnTx/>
                <a:uFillTx/>
                <a:latin typeface="+mn-lt"/>
              </a:rPr>
              <a:t>Regulated Disturbances</a:t>
            </a:r>
            <a:endParaRPr kumimoji="0" lang="en-US" altLang="en-US" sz="3200" b="0" i="0" u="none" strike="noStrike" kern="1200" cap="none" spc="0" normalizeH="0" baseline="0" noProof="0" dirty="0">
              <a:ln>
                <a:noFill/>
              </a:ln>
              <a:solidFill>
                <a:prstClr val="white"/>
              </a:solidFill>
              <a:effectLst/>
              <a:uLnTx/>
              <a:uFillTx/>
              <a:latin typeface="+mn-lt"/>
            </a:endParaRPr>
          </a:p>
        </p:txBody>
      </p:sp>
    </p:spTree>
    <p:extLst>
      <p:ext uri="{BB962C8B-B14F-4D97-AF65-F5344CB8AC3E}">
        <p14:creationId xmlns:p14="http://schemas.microsoft.com/office/powerpoint/2010/main" val="3420479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3">
                                            <p:txEl>
                                              <p:pRg st="1" end="1"/>
                                            </p:txEl>
                                          </p:spTgt>
                                        </p:tgtEl>
                                      </p:cBhvr>
                                    </p:animEffect>
                                    <p:animScale>
                                      <p:cBhvr>
                                        <p:cTn id="12" dur="50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5" end="5"/>
                                            </p:txEl>
                                          </p:spTgt>
                                        </p:tgtEl>
                                      </p:cBhvr>
                                    </p:animEffect>
                                    <p:animScale>
                                      <p:cBhvr>
                                        <p:cTn id="17" dur="250" autoRev="1" fill="hold"/>
                                        <p:tgtEl>
                                          <p:spTgt spid="3">
                                            <p:txEl>
                                              <p:pRg st="5" end="5"/>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
                                            <p:txEl>
                                              <p:pRg st="6" end="6"/>
                                            </p:txEl>
                                          </p:spTgt>
                                        </p:tgtEl>
                                      </p:cBhvr>
                                    </p:animEffect>
                                    <p:animScale>
                                      <p:cBhvr>
                                        <p:cTn id="22"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FEC0E-3467-3732-A40A-B836DD4C0DA6}"/>
              </a:ext>
            </a:extLst>
          </p:cNvPr>
          <p:cNvPicPr>
            <a:picLocks noChangeAspect="1"/>
          </p:cNvPicPr>
          <p:nvPr/>
        </p:nvPicPr>
        <p:blipFill>
          <a:blip r:embed="rId3">
            <a:alphaModFix amt="35000"/>
          </a:blip>
          <a:stretch>
            <a:fillRect/>
          </a:stretch>
        </p:blipFill>
        <p:spPr>
          <a:xfrm>
            <a:off x="533400" y="381000"/>
            <a:ext cx="8343901" cy="5562601"/>
          </a:xfrm>
          <a:prstGeom prst="rect">
            <a:avLst/>
          </a:prstGeom>
        </p:spPr>
      </p:pic>
      <p:sp>
        <p:nvSpPr>
          <p:cNvPr id="2" name="Title 1">
            <a:extLst>
              <a:ext uri="{FF2B5EF4-FFF2-40B4-BE49-F238E27FC236}">
                <a16:creationId xmlns:a16="http://schemas.microsoft.com/office/drawing/2014/main" id="{F730AC3A-E4B2-013B-C576-7C3DB9D71769}"/>
              </a:ext>
            </a:extLst>
          </p:cNvPr>
          <p:cNvSpPr>
            <a:spLocks noGrp="1"/>
          </p:cNvSpPr>
          <p:nvPr>
            <p:ph type="title"/>
          </p:nvPr>
        </p:nvSpPr>
        <p:spPr/>
        <p:txBody>
          <a:bodyPr>
            <a:normAutofit fontScale="90000"/>
          </a:bodyPr>
          <a:lstStyle/>
          <a:p>
            <a:r>
              <a:rPr lang="en-US" sz="6000" b="1" dirty="0">
                <a:solidFill>
                  <a:schemeClr val="tx1"/>
                </a:solidFill>
                <a:effectLst/>
              </a:rPr>
              <a:t>Why Should You Care? </a:t>
            </a:r>
          </a:p>
        </p:txBody>
      </p:sp>
      <p:sp>
        <p:nvSpPr>
          <p:cNvPr id="3" name="Content Placeholder 2">
            <a:extLst>
              <a:ext uri="{FF2B5EF4-FFF2-40B4-BE49-F238E27FC236}">
                <a16:creationId xmlns:a16="http://schemas.microsoft.com/office/drawing/2014/main" id="{C7BAB9F1-C51A-1AAB-BE52-87EC948FA3F5}"/>
              </a:ext>
            </a:extLst>
          </p:cNvPr>
          <p:cNvSpPr>
            <a:spLocks noGrp="1"/>
          </p:cNvSpPr>
          <p:nvPr>
            <p:ph idx="1"/>
          </p:nvPr>
        </p:nvSpPr>
        <p:spPr>
          <a:xfrm>
            <a:off x="685346" y="1732450"/>
            <a:ext cx="7765322" cy="4515950"/>
          </a:xfrm>
        </p:spPr>
        <p:txBody>
          <a:bodyPr>
            <a:normAutofit fontScale="47500" lnSpcReduction="20000"/>
          </a:bodyPr>
          <a:lstStyle/>
          <a:p>
            <a:r>
              <a:rPr lang="en-US" sz="6500" b="1" dirty="0">
                <a:solidFill>
                  <a:schemeClr val="tx1"/>
                </a:solidFill>
              </a:rPr>
              <a:t>Stewardship!</a:t>
            </a:r>
          </a:p>
          <a:p>
            <a:pPr lvl="1"/>
            <a:r>
              <a:rPr lang="en-US" sz="6500" b="1" dirty="0">
                <a:solidFill>
                  <a:schemeClr val="tx1"/>
                </a:solidFill>
              </a:rPr>
              <a:t>Our </a:t>
            </a:r>
            <a:r>
              <a:rPr lang="en-US" sz="6500" b="1" dirty="0" err="1">
                <a:solidFill>
                  <a:schemeClr val="tx1"/>
                </a:solidFill>
              </a:rPr>
              <a:t>Responsibilty</a:t>
            </a:r>
            <a:endParaRPr lang="en-US" sz="6500" b="1" dirty="0">
              <a:solidFill>
                <a:schemeClr val="tx1"/>
              </a:solidFill>
            </a:endParaRPr>
          </a:p>
          <a:p>
            <a:pPr lvl="1"/>
            <a:r>
              <a:rPr lang="en-US" sz="6500" b="1" dirty="0">
                <a:solidFill>
                  <a:schemeClr val="tx1"/>
                </a:solidFill>
              </a:rPr>
              <a:t>Harm Natural Areas	</a:t>
            </a:r>
          </a:p>
          <a:p>
            <a:pPr lvl="2"/>
            <a:r>
              <a:rPr lang="en-US" sz="6300" b="1" dirty="0">
                <a:solidFill>
                  <a:schemeClr val="tx1"/>
                </a:solidFill>
              </a:rPr>
              <a:t>Ecosystem</a:t>
            </a:r>
          </a:p>
          <a:p>
            <a:pPr lvl="1"/>
            <a:r>
              <a:rPr lang="en-US" sz="6500" b="1" dirty="0">
                <a:solidFill>
                  <a:schemeClr val="tx1"/>
                </a:solidFill>
              </a:rPr>
              <a:t>Alter Fire Cycles</a:t>
            </a:r>
          </a:p>
          <a:p>
            <a:pPr lvl="1"/>
            <a:r>
              <a:rPr lang="en-US" sz="6500" b="1" dirty="0">
                <a:solidFill>
                  <a:schemeClr val="tx1"/>
                </a:solidFill>
              </a:rPr>
              <a:t>Affect Water Systems</a:t>
            </a:r>
          </a:p>
          <a:p>
            <a:r>
              <a:rPr lang="en-US" sz="6500" b="1" dirty="0">
                <a:solidFill>
                  <a:schemeClr val="tx1"/>
                </a:solidFill>
              </a:rPr>
              <a:t>Be a Good Neighbor</a:t>
            </a:r>
          </a:p>
          <a:p>
            <a:pPr lvl="1"/>
            <a:r>
              <a:rPr lang="en-US" sz="5200" dirty="0"/>
              <a:t>Irrigation</a:t>
            </a:r>
          </a:p>
          <a:p>
            <a:endParaRPr lang="en-US" sz="6600" dirty="0"/>
          </a:p>
        </p:txBody>
      </p:sp>
      <p:pic>
        <p:nvPicPr>
          <p:cNvPr id="5" name="Picture 4">
            <a:extLst>
              <a:ext uri="{FF2B5EF4-FFF2-40B4-BE49-F238E27FC236}">
                <a16:creationId xmlns:a16="http://schemas.microsoft.com/office/drawing/2014/main" id="{99DB9682-B4B1-F17F-62B1-550CB6CA6E0F}"/>
              </a:ext>
            </a:extLst>
          </p:cNvPr>
          <p:cNvPicPr>
            <a:picLocks noChangeAspect="1"/>
          </p:cNvPicPr>
          <p:nvPr/>
        </p:nvPicPr>
        <p:blipFill>
          <a:blip r:embed="rId4"/>
          <a:stretch>
            <a:fillRect/>
          </a:stretch>
        </p:blipFill>
        <p:spPr>
          <a:xfrm>
            <a:off x="6492283" y="4191507"/>
            <a:ext cx="1958385" cy="1472862"/>
          </a:xfrm>
          <a:prstGeom prst="rect">
            <a:avLst/>
          </a:prstGeom>
        </p:spPr>
      </p:pic>
    </p:spTree>
    <p:extLst>
      <p:ext uri="{BB962C8B-B14F-4D97-AF65-F5344CB8AC3E}">
        <p14:creationId xmlns:p14="http://schemas.microsoft.com/office/powerpoint/2010/main" val="599727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508000"/>
            <a:ext cx="7765322" cy="970450"/>
          </a:xfrm>
        </p:spPr>
        <p:txBody>
          <a:bodyPr>
            <a:noAutofit/>
          </a:bodyPr>
          <a:lstStyle/>
          <a:p>
            <a:r>
              <a:rPr lang="en-US" sz="5400" b="1" dirty="0">
                <a:solidFill>
                  <a:schemeClr val="tx1"/>
                </a:solidFill>
              </a:rPr>
              <a:t>Think About...Ecology</a:t>
            </a:r>
            <a:endParaRPr lang="en-US" sz="7200" b="1" dirty="0">
              <a:solidFill>
                <a:schemeClr val="tx1"/>
              </a:solidFill>
            </a:endParaRPr>
          </a:p>
        </p:txBody>
      </p:sp>
      <p:sp>
        <p:nvSpPr>
          <p:cNvPr id="3" name="Content Placeholder 2"/>
          <p:cNvSpPr>
            <a:spLocks noGrp="1"/>
          </p:cNvSpPr>
          <p:nvPr>
            <p:ph idx="1"/>
          </p:nvPr>
        </p:nvSpPr>
        <p:spPr>
          <a:xfrm>
            <a:off x="457200" y="1676400"/>
            <a:ext cx="7765322" cy="4058751"/>
          </a:xfrm>
        </p:spPr>
        <p:txBody>
          <a:bodyPr>
            <a:normAutofit/>
          </a:bodyPr>
          <a:lstStyle/>
          <a:p>
            <a:pPr>
              <a:buClr>
                <a:schemeClr val="tx1"/>
              </a:buClr>
            </a:pPr>
            <a:r>
              <a:rPr lang="en-US" sz="3600" dirty="0"/>
              <a:t>Inherited</a:t>
            </a:r>
          </a:p>
          <a:p>
            <a:pPr>
              <a:buClr>
                <a:schemeClr val="tx1"/>
              </a:buClr>
            </a:pPr>
            <a:r>
              <a:rPr lang="en-US" sz="3600" dirty="0"/>
              <a:t>Disturbances-human caused</a:t>
            </a:r>
          </a:p>
          <a:p>
            <a:pPr>
              <a:buClr>
                <a:schemeClr val="tx1"/>
              </a:buClr>
            </a:pPr>
            <a:r>
              <a:rPr lang="en-US" sz="3600" dirty="0"/>
              <a:t>Pasture/grazing management</a:t>
            </a:r>
          </a:p>
          <a:p>
            <a:pPr>
              <a:buClr>
                <a:schemeClr val="tx1"/>
              </a:buClr>
            </a:pPr>
            <a:r>
              <a:rPr lang="en-US" sz="3600" dirty="0"/>
              <a:t>Ecosystem changes, etc.</a:t>
            </a:r>
          </a:p>
          <a:p>
            <a:pPr lvl="1">
              <a:buClr>
                <a:schemeClr val="tx1"/>
              </a:buClr>
            </a:pPr>
            <a:r>
              <a:rPr lang="en-US" sz="3400" dirty="0"/>
              <a:t>Inherent benefits  </a:t>
            </a:r>
          </a:p>
          <a:p>
            <a:pPr>
              <a:buClr>
                <a:schemeClr val="tx1"/>
              </a:buClr>
            </a:pPr>
            <a:endParaRPr lang="en-US" sz="3600" dirty="0"/>
          </a:p>
          <a:p>
            <a:pPr marL="742950" lvl="3" indent="-285750">
              <a:buClr>
                <a:schemeClr val="tx1"/>
              </a:buClr>
              <a:buSzPct val="100000"/>
              <a:buFont typeface="Wingdings" panose="05000000000000000000" pitchFamily="2" charset="2"/>
              <a:buChar char="§"/>
            </a:pPr>
            <a:endParaRPr lang="en-US" sz="1600" b="1" dirty="0"/>
          </a:p>
          <a:p>
            <a:pPr marL="742950" lvl="3" indent="-285750">
              <a:buClr>
                <a:schemeClr val="tx1"/>
              </a:buClr>
              <a:buSzPct val="100000"/>
              <a:buFont typeface="Wingdings" panose="05000000000000000000" pitchFamily="2" charset="2"/>
              <a:buChar char="§"/>
            </a:pPr>
            <a:endParaRPr lang="en-US" sz="1600" b="1" dirty="0"/>
          </a:p>
        </p:txBody>
      </p:sp>
      <p:pic>
        <p:nvPicPr>
          <p:cNvPr id="5" name="Picture 4">
            <a:extLst>
              <a:ext uri="{FF2B5EF4-FFF2-40B4-BE49-F238E27FC236}">
                <a16:creationId xmlns:a16="http://schemas.microsoft.com/office/drawing/2014/main" id="{03267D12-9452-3686-9D57-2B0C21DD51A9}"/>
              </a:ext>
            </a:extLst>
          </p:cNvPr>
          <p:cNvPicPr>
            <a:picLocks noChangeAspect="1"/>
          </p:cNvPicPr>
          <p:nvPr/>
        </p:nvPicPr>
        <p:blipFill>
          <a:blip r:embed="rId3"/>
          <a:stretch>
            <a:fillRect/>
          </a:stretch>
        </p:blipFill>
        <p:spPr>
          <a:xfrm>
            <a:off x="5724518" y="4012960"/>
            <a:ext cx="2738164" cy="2042020"/>
          </a:xfrm>
          <a:prstGeom prst="rect">
            <a:avLst/>
          </a:prstGeom>
        </p:spPr>
      </p:pic>
    </p:spTree>
    <p:extLst>
      <p:ext uri="{BB962C8B-B14F-4D97-AF65-F5344CB8AC3E}">
        <p14:creationId xmlns:p14="http://schemas.microsoft.com/office/powerpoint/2010/main" val="4152357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485775"/>
            <a:ext cx="8153400" cy="1295400"/>
          </a:xfrm>
        </p:spPr>
        <p:txBody>
          <a:bodyPr>
            <a:normAutofit fontScale="90000"/>
          </a:bodyPr>
          <a:lstStyle/>
          <a:p>
            <a:pPr marL="342900" indent="-342900" algn="l"/>
            <a:r>
              <a:rPr lang="en-US" altLang="en-US" sz="4900" b="1" dirty="0">
                <a:solidFill>
                  <a:schemeClr val="tx1"/>
                </a:solidFill>
                <a:effectLst/>
              </a:rPr>
              <a:t>Biology</a:t>
            </a:r>
            <a:br>
              <a:rPr lang="en-US" altLang="en-US" sz="4400" b="1" dirty="0">
                <a:solidFill>
                  <a:schemeClr val="tx1"/>
                </a:solidFill>
                <a:effectLst/>
              </a:rPr>
            </a:br>
            <a:r>
              <a:rPr lang="en-US" altLang="en-US" b="1" dirty="0">
                <a:solidFill>
                  <a:schemeClr val="tx1"/>
                </a:solidFill>
                <a:effectLst/>
              </a:rPr>
              <a:t>	</a:t>
            </a:r>
          </a:p>
        </p:txBody>
      </p:sp>
      <p:sp>
        <p:nvSpPr>
          <p:cNvPr id="7171" name="Content Placeholder 2"/>
          <p:cNvSpPr>
            <a:spLocks noGrp="1"/>
          </p:cNvSpPr>
          <p:nvPr>
            <p:ph idx="1"/>
          </p:nvPr>
        </p:nvSpPr>
        <p:spPr>
          <a:xfrm>
            <a:off x="141514" y="2286000"/>
            <a:ext cx="8153400" cy="4264026"/>
          </a:xfrm>
        </p:spPr>
        <p:txBody>
          <a:bodyPr>
            <a:noAutofit/>
          </a:bodyPr>
          <a:lstStyle/>
          <a:p>
            <a:pPr marL="457200" indent="-457200">
              <a:buFont typeface="Arial" panose="020B0604020202020204" pitchFamily="34" charset="0"/>
              <a:buChar char="•"/>
            </a:pPr>
            <a:r>
              <a:rPr lang="en-US" sz="3600" b="1" dirty="0">
                <a:cs typeface="Arial" panose="020B0604020202020204" pitchFamily="34" charset="0"/>
              </a:rPr>
              <a:t>Proper ID!</a:t>
            </a:r>
            <a:r>
              <a:rPr lang="en-US" sz="3600" dirty="0">
                <a:cs typeface="Arial" panose="020B0604020202020204" pitchFamily="34" charset="0"/>
              </a:rPr>
              <a:t> Critical!</a:t>
            </a:r>
          </a:p>
          <a:p>
            <a:pPr marL="457200" indent="-457200">
              <a:buFont typeface="Arial" panose="020B0604020202020204" pitchFamily="34" charset="0"/>
              <a:buChar char="•"/>
            </a:pPr>
            <a:r>
              <a:rPr lang="en-US" sz="3600" b="1" dirty="0">
                <a:cs typeface="Arial" panose="020B0604020202020204" pitchFamily="34" charset="0"/>
              </a:rPr>
              <a:t>Life Cycle of the Plant</a:t>
            </a:r>
          </a:p>
          <a:p>
            <a:pPr marL="914400" lvl="1" indent="-457200">
              <a:buFont typeface="Arial" panose="020B0604020202020204" pitchFamily="34" charset="0"/>
              <a:buChar char="•"/>
            </a:pPr>
            <a:r>
              <a:rPr lang="en-US" sz="3600" dirty="0">
                <a:cs typeface="Arial" panose="020B0604020202020204" pitchFamily="34" charset="0"/>
              </a:rPr>
              <a:t>Annual vs/ Complex Perennial! </a:t>
            </a:r>
          </a:p>
          <a:p>
            <a:pPr marL="914400" lvl="1" indent="-457200">
              <a:buFont typeface="Arial" panose="020B0604020202020204" pitchFamily="34" charset="0"/>
              <a:buChar char="•"/>
            </a:pPr>
            <a:r>
              <a:rPr lang="en-US" sz="3600" dirty="0">
                <a:cs typeface="Arial" panose="020B0604020202020204" pitchFamily="34" charset="0"/>
              </a:rPr>
              <a:t>Interaction with other plants</a:t>
            </a:r>
          </a:p>
          <a:p>
            <a:pPr marL="0" lvl="1" indent="457200">
              <a:buFont typeface="Arial" panose="020B0604020202020204" pitchFamily="34" charset="0"/>
              <a:buChar char="•"/>
            </a:pPr>
            <a:r>
              <a:rPr lang="en-US" sz="3600" b="1" dirty="0">
                <a:cs typeface="Arial" panose="020B0604020202020204" pitchFamily="34" charset="0"/>
              </a:rPr>
              <a:t>Morphology</a:t>
            </a:r>
            <a:r>
              <a:rPr lang="en-US" sz="3600" dirty="0">
                <a:cs typeface="Arial" panose="020B0604020202020204" pitchFamily="34" charset="0"/>
              </a:rPr>
              <a:t> </a:t>
            </a:r>
          </a:p>
          <a:p>
            <a:pPr marL="0" lvl="1" indent="457200">
              <a:buFont typeface="Arial" panose="020B0604020202020204" pitchFamily="34" charset="0"/>
              <a:buChar char="•"/>
            </a:pPr>
            <a:endParaRPr lang="en-US" sz="3600" i="1" dirty="0">
              <a:cs typeface="Arial" panose="020B0604020202020204" pitchFamily="34" charset="0"/>
            </a:endParaRPr>
          </a:p>
          <a:p>
            <a:pPr marL="571500" lvl="1" indent="-571500">
              <a:buClr>
                <a:schemeClr val="tx1"/>
              </a:buClr>
              <a:buSzPct val="75000"/>
              <a:buFont typeface="Wingdings" panose="05000000000000000000" pitchFamily="2" charset="2"/>
              <a:buChar char="§"/>
              <a:defRPr/>
            </a:pPr>
            <a:endParaRPr lang="en-US" altLang="en-US" sz="4400" b="1" dirty="0"/>
          </a:p>
          <a:p>
            <a:pPr>
              <a:buClr>
                <a:schemeClr val="tx1"/>
              </a:buClr>
              <a:buFont typeface="Wingdings" panose="05000000000000000000" pitchFamily="2" charset="2"/>
              <a:buChar char="§"/>
              <a:defRPr/>
            </a:pPr>
            <a:endParaRPr lang="en-US" altLang="en-US" sz="4400" b="1" dirty="0"/>
          </a:p>
          <a:p>
            <a:pPr>
              <a:buClr>
                <a:schemeClr val="tx1"/>
              </a:buClr>
              <a:buFont typeface="Wingdings" panose="05000000000000000000" pitchFamily="2" charset="2"/>
              <a:buChar char="§"/>
              <a:defRPr/>
            </a:pPr>
            <a:endParaRPr lang="en-US" altLang="en-US" sz="3600" b="1" dirty="0">
              <a:solidFill>
                <a:srgbClr val="FF0000"/>
              </a:solidFill>
            </a:endParaRPr>
          </a:p>
          <a:p>
            <a:pPr>
              <a:buClr>
                <a:schemeClr val="tx1"/>
              </a:buClr>
              <a:buFont typeface="Wingdings" panose="05000000000000000000" pitchFamily="2" charset="2"/>
              <a:buChar char="§"/>
              <a:defRPr/>
            </a:pPr>
            <a:endParaRPr lang="en-US" altLang="en-US" sz="3600" dirty="0"/>
          </a:p>
        </p:txBody>
      </p:sp>
      <p:pic>
        <p:nvPicPr>
          <p:cNvPr id="2" name="Picture 1">
            <a:extLst>
              <a:ext uri="{FF2B5EF4-FFF2-40B4-BE49-F238E27FC236}">
                <a16:creationId xmlns:a16="http://schemas.microsoft.com/office/drawing/2014/main" id="{D1E170A8-1CC7-A0E3-9B4B-C6F632E0C766}"/>
              </a:ext>
            </a:extLst>
          </p:cNvPr>
          <p:cNvPicPr>
            <a:picLocks noChangeAspect="1"/>
          </p:cNvPicPr>
          <p:nvPr/>
        </p:nvPicPr>
        <p:blipFill>
          <a:blip r:embed="rId3"/>
          <a:stretch>
            <a:fillRect/>
          </a:stretch>
        </p:blipFill>
        <p:spPr>
          <a:xfrm>
            <a:off x="5562600" y="517274"/>
            <a:ext cx="2743200" cy="27373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dow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down)">
                                      <p:cBhvr>
                                        <p:cTn id="12" dur="500"/>
                                        <p:tgtEl>
                                          <p:spTgt spid="7171">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wipe(down)">
                                      <p:cBhvr>
                                        <p:cTn id="15" dur="500"/>
                                        <p:tgtEl>
                                          <p:spTgt spid="7171">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171">
                                            <p:txEl>
                                              <p:pRg st="3" end="3"/>
                                            </p:txEl>
                                          </p:spTgt>
                                        </p:tgtEl>
                                        <p:attrNameLst>
                                          <p:attrName>style.visibility</p:attrName>
                                        </p:attrNameLst>
                                      </p:cBhvr>
                                      <p:to>
                                        <p:strVal val="visible"/>
                                      </p:to>
                                    </p:set>
                                    <p:animEffect transition="in" filter="wipe(down)">
                                      <p:cBhvr>
                                        <p:cTn id="18" dur="500"/>
                                        <p:tgtEl>
                                          <p:spTgt spid="717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wipe(down)">
                                      <p:cBhvr>
                                        <p:cTn id="23"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936" y="2767993"/>
            <a:ext cx="1563687"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46457" y="3886200"/>
            <a:ext cx="3259459" cy="2366674"/>
          </a:xfrm>
        </p:spPr>
      </p:pic>
      <p:pic>
        <p:nvPicPr>
          <p:cNvPr id="921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6048" y="3049744"/>
            <a:ext cx="1294905" cy="106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09599" y="384044"/>
            <a:ext cx="4874189" cy="1600438"/>
          </a:xfrm>
          <a:prstGeom prst="rect">
            <a:avLst/>
          </a:prstGeom>
          <a:noFill/>
        </p:spPr>
        <p:txBody>
          <a:bodyPr wrap="square">
            <a:spAutoFit/>
          </a:bodyPr>
          <a:lstStyle/>
          <a:p>
            <a:pPr>
              <a:defRPr/>
            </a:pPr>
            <a:r>
              <a:rPr lang="en-US" sz="4000" b="1" dirty="0">
                <a:latin typeface="+mj-lt"/>
              </a:rPr>
              <a:t>Annuals-Winter/Summer</a:t>
            </a:r>
          </a:p>
          <a:p>
            <a:pPr>
              <a:defRPr/>
            </a:pPr>
            <a:endParaRPr lang="en-US" dirty="0"/>
          </a:p>
        </p:txBody>
      </p:sp>
      <p:pic>
        <p:nvPicPr>
          <p:cNvPr id="922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6801" y="481077"/>
            <a:ext cx="3083950" cy="193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11"/>
          <p:cNvSpPr txBox="1">
            <a:spLocks noChangeArrowheads="1"/>
          </p:cNvSpPr>
          <p:nvPr/>
        </p:nvSpPr>
        <p:spPr bwMode="auto">
          <a:xfrm flipH="1">
            <a:off x="5938242" y="2510217"/>
            <a:ext cx="180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err="1">
                <a:latin typeface="Arial" panose="020B0604020202020204" pitchFamily="34" charset="0"/>
              </a:rPr>
              <a:t>Lambsquarters</a:t>
            </a:r>
            <a:endParaRPr lang="en-US" altLang="en-US" sz="1800" dirty="0">
              <a:latin typeface="Arial" panose="020B0604020202020204" pitchFamily="34" charset="0"/>
            </a:endParaRPr>
          </a:p>
        </p:txBody>
      </p:sp>
      <p:sp>
        <p:nvSpPr>
          <p:cNvPr id="9223" name="TextBox 12"/>
          <p:cNvSpPr txBox="1">
            <a:spLocks noChangeArrowheads="1"/>
          </p:cNvSpPr>
          <p:nvPr/>
        </p:nvSpPr>
        <p:spPr bwMode="auto">
          <a:xfrm>
            <a:off x="6700838" y="6294524"/>
            <a:ext cx="1981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600" dirty="0">
                <a:latin typeface="Arial" panose="020B0604020202020204" pitchFamily="34" charset="0"/>
              </a:rPr>
              <a:t>Russian thistle</a:t>
            </a:r>
          </a:p>
        </p:txBody>
      </p:sp>
      <p:pic>
        <p:nvPicPr>
          <p:cNvPr id="922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026" y="2016180"/>
            <a:ext cx="26368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0793" y="296100"/>
            <a:ext cx="1162313" cy="100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1322" y="4042984"/>
            <a:ext cx="25939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34827" y="4000564"/>
            <a:ext cx="14668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16"/>
          <p:cNvSpPr txBox="1">
            <a:spLocks noChangeArrowheads="1"/>
          </p:cNvSpPr>
          <p:nvPr/>
        </p:nvSpPr>
        <p:spPr bwMode="auto">
          <a:xfrm>
            <a:off x="3201773" y="2062780"/>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err="1">
                <a:latin typeface="Arial" panose="020B0604020202020204" pitchFamily="34" charset="0"/>
              </a:rPr>
              <a:t>Cheatgrass</a:t>
            </a:r>
            <a:r>
              <a:rPr lang="en-US" altLang="en-US" sz="1800" dirty="0">
                <a:latin typeface="Arial" panose="020B0604020202020204" pitchFamily="34" charset="0"/>
              </a:rPr>
              <a:t>-W</a:t>
            </a:r>
          </a:p>
        </p:txBody>
      </p:sp>
      <p:sp>
        <p:nvSpPr>
          <p:cNvPr id="9229" name="TextBox 17"/>
          <p:cNvSpPr txBox="1">
            <a:spLocks noChangeArrowheads="1"/>
          </p:cNvSpPr>
          <p:nvPr/>
        </p:nvSpPr>
        <p:spPr bwMode="auto">
          <a:xfrm>
            <a:off x="1041732" y="6220591"/>
            <a:ext cx="14620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err="1">
                <a:latin typeface="Arial" panose="020B0604020202020204" pitchFamily="34" charset="0"/>
              </a:rPr>
              <a:t>Halogeton</a:t>
            </a:r>
            <a:endParaRPr lang="en-US" altLang="en-US" sz="1800" dirty="0">
              <a:latin typeface="Arial" panose="020B0604020202020204" pitchFamily="34" charset="0"/>
            </a:endParaRPr>
          </a:p>
        </p:txBody>
      </p:sp>
      <p:sp>
        <p:nvSpPr>
          <p:cNvPr id="9232" name="TextBox 1"/>
          <p:cNvSpPr txBox="1">
            <a:spLocks noChangeArrowheads="1"/>
          </p:cNvSpPr>
          <p:nvPr/>
        </p:nvSpPr>
        <p:spPr bwMode="auto">
          <a:xfrm>
            <a:off x="3613943" y="6257974"/>
            <a:ext cx="1908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600" dirty="0">
                <a:latin typeface="Arial" panose="020B0604020202020204" pitchFamily="34" charset="0"/>
              </a:rPr>
              <a:t>Tansy mustard-W</a:t>
            </a:r>
          </a:p>
        </p:txBody>
      </p:sp>
      <p:pic>
        <p:nvPicPr>
          <p:cNvPr id="2" name="Picture 1"/>
          <p:cNvPicPr>
            <a:picLocks noChangeAspect="1"/>
          </p:cNvPicPr>
          <p:nvPr/>
        </p:nvPicPr>
        <p:blipFill rotWithShape="1">
          <a:blip r:embed="rId11"/>
          <a:srcRect l="-3070" t="1000" r="3070" b="1000"/>
          <a:stretch/>
        </p:blipFill>
        <p:spPr>
          <a:xfrm>
            <a:off x="3289521" y="4042984"/>
            <a:ext cx="2122362" cy="2008159"/>
          </a:xfrm>
          <a:prstGeom prst="rect">
            <a:avLst/>
          </a:prstGeom>
        </p:spPr>
      </p:pic>
      <p:pic>
        <p:nvPicPr>
          <p:cNvPr id="3" name="Picture 2"/>
          <p:cNvPicPr>
            <a:picLocks noChangeAspect="1"/>
          </p:cNvPicPr>
          <p:nvPr/>
        </p:nvPicPr>
        <p:blipFill>
          <a:blip r:embed="rId12"/>
          <a:stretch>
            <a:fillRect/>
          </a:stretch>
        </p:blipFill>
        <p:spPr>
          <a:xfrm>
            <a:off x="5983645" y="3088462"/>
            <a:ext cx="1312478" cy="984359"/>
          </a:xfrm>
          <a:prstGeom prst="rect">
            <a:avLst/>
          </a:prstGeom>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1C58-8A66-2921-656E-0BBEFE31D1F2}"/>
              </a:ext>
            </a:extLst>
          </p:cNvPr>
          <p:cNvSpPr txBox="1">
            <a:spLocks/>
          </p:cNvSpPr>
          <p:nvPr/>
        </p:nvSpPr>
        <p:spPr>
          <a:xfrm>
            <a:off x="441960" y="419134"/>
            <a:ext cx="8397239" cy="1295400"/>
          </a:xfrm>
          <a:prstGeom prst="rect">
            <a:avLst/>
          </a:prstGeom>
        </p:spPr>
        <p:txBody>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en-US" sz="8000" b="1" dirty="0">
                <a:solidFill>
                  <a:srgbClr val="FF0000"/>
                </a:solidFill>
                <a:effectLst/>
              </a:rPr>
              <a:t>BOLO</a:t>
            </a:r>
          </a:p>
          <a:p>
            <a:pPr algn="l" fontAlgn="auto">
              <a:spcAft>
                <a:spcPts val="0"/>
              </a:spcAft>
            </a:pPr>
            <a:r>
              <a:rPr lang="en-US" sz="5400" b="1" dirty="0"/>
              <a:t>Palmer Amaranth</a:t>
            </a:r>
          </a:p>
          <a:p>
            <a:pPr algn="l" fontAlgn="auto">
              <a:spcAft>
                <a:spcPts val="0"/>
              </a:spcAft>
            </a:pPr>
            <a:r>
              <a:rPr lang="en-US" sz="5400" dirty="0">
                <a:effectLst/>
              </a:rPr>
              <a:t>Bird seed-</a:t>
            </a:r>
          </a:p>
          <a:p>
            <a:pPr algn="l" fontAlgn="auto">
              <a:spcAft>
                <a:spcPts val="0"/>
              </a:spcAft>
            </a:pPr>
            <a:r>
              <a:rPr lang="en-US" sz="5400" dirty="0">
                <a:effectLst/>
              </a:rPr>
              <a:t>Read Labels</a:t>
            </a:r>
          </a:p>
        </p:txBody>
      </p:sp>
      <p:pic>
        <p:nvPicPr>
          <p:cNvPr id="6" name="Picture 5" descr="A tall green plant in a field&#10;&#10;AI-generated content may be incorrect.">
            <a:extLst>
              <a:ext uri="{FF2B5EF4-FFF2-40B4-BE49-F238E27FC236}">
                <a16:creationId xmlns:a16="http://schemas.microsoft.com/office/drawing/2014/main" id="{C76FF9F9-7960-AD5D-4A70-3B1A4F3E8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480135"/>
            <a:ext cx="3357878" cy="2920631"/>
          </a:xfrm>
          <a:prstGeom prst="rect">
            <a:avLst/>
          </a:prstGeom>
        </p:spPr>
      </p:pic>
      <p:pic>
        <p:nvPicPr>
          <p:cNvPr id="7" name="Picture 6">
            <a:extLst>
              <a:ext uri="{FF2B5EF4-FFF2-40B4-BE49-F238E27FC236}">
                <a16:creationId xmlns:a16="http://schemas.microsoft.com/office/drawing/2014/main" id="{28A76462-8AA9-9577-6F97-844A71298A3F}"/>
              </a:ext>
            </a:extLst>
          </p:cNvPr>
          <p:cNvPicPr>
            <a:picLocks noChangeAspect="1"/>
          </p:cNvPicPr>
          <p:nvPr/>
        </p:nvPicPr>
        <p:blipFill>
          <a:blip r:embed="rId4"/>
          <a:stretch>
            <a:fillRect/>
          </a:stretch>
        </p:blipFill>
        <p:spPr>
          <a:xfrm>
            <a:off x="1559056" y="4414994"/>
            <a:ext cx="2993894" cy="2023872"/>
          </a:xfrm>
          <a:prstGeom prst="rect">
            <a:avLst/>
          </a:prstGeom>
        </p:spPr>
      </p:pic>
    </p:spTree>
    <p:extLst>
      <p:ext uri="{BB962C8B-B14F-4D97-AF65-F5344CB8AC3E}">
        <p14:creationId xmlns:p14="http://schemas.microsoft.com/office/powerpoint/2010/main" val="395247157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112299" y="281702"/>
            <a:ext cx="3352800" cy="930275"/>
          </a:xfrm>
        </p:spPr>
        <p:txBody>
          <a:bodyPr/>
          <a:lstStyle/>
          <a:p>
            <a:r>
              <a:rPr lang="en-US" altLang="en-US" b="1" dirty="0">
                <a:solidFill>
                  <a:schemeClr val="tx1"/>
                </a:solidFill>
              </a:rPr>
              <a:t>Biennials</a:t>
            </a:r>
          </a:p>
        </p:txBody>
      </p:sp>
      <p:sp>
        <p:nvSpPr>
          <p:cNvPr id="10245" name="TextBox 5"/>
          <p:cNvSpPr txBox="1">
            <a:spLocks noChangeArrowheads="1"/>
          </p:cNvSpPr>
          <p:nvPr/>
        </p:nvSpPr>
        <p:spPr bwMode="auto">
          <a:xfrm>
            <a:off x="6606434" y="3223952"/>
            <a:ext cx="236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a:latin typeface="Arial" panose="020B0604020202020204" pitchFamily="34" charset="0"/>
              </a:rPr>
              <a:t>Black henbane</a:t>
            </a:r>
          </a:p>
        </p:txBody>
      </p:sp>
      <p:sp>
        <p:nvSpPr>
          <p:cNvPr id="10248" name="TextBox 12"/>
          <p:cNvSpPr txBox="1">
            <a:spLocks noChangeArrowheads="1"/>
          </p:cNvSpPr>
          <p:nvPr/>
        </p:nvSpPr>
        <p:spPr bwMode="auto">
          <a:xfrm>
            <a:off x="291074" y="905182"/>
            <a:ext cx="2335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err="1">
                <a:latin typeface="Arial" panose="020B0604020202020204" pitchFamily="34" charset="0"/>
              </a:rPr>
              <a:t>Houndstongue</a:t>
            </a:r>
            <a:endParaRPr lang="en-US" altLang="en-US" sz="1800" dirty="0">
              <a:latin typeface="Arial" panose="020B0604020202020204" pitchFamily="34" charset="0"/>
            </a:endParaRPr>
          </a:p>
          <a:p>
            <a:pPr>
              <a:spcBef>
                <a:spcPct val="0"/>
              </a:spcBef>
              <a:buClrTx/>
              <a:buSzTx/>
              <a:buFontTx/>
              <a:buNone/>
            </a:pPr>
            <a:r>
              <a:rPr lang="en-US" altLang="en-US" sz="1800" i="1" dirty="0" err="1">
                <a:latin typeface="Arial" panose="020B0604020202020204" pitchFamily="34" charset="0"/>
              </a:rPr>
              <a:t>Mogulones</a:t>
            </a:r>
            <a:r>
              <a:rPr lang="en-US" altLang="en-US" sz="1800" i="1" dirty="0">
                <a:latin typeface="Arial" panose="020B0604020202020204" pitchFamily="34" charset="0"/>
              </a:rPr>
              <a:t> crucifer</a:t>
            </a:r>
          </a:p>
        </p:txBody>
      </p:sp>
      <p:pic>
        <p:nvPicPr>
          <p:cNvPr id="4" name="Picture 3">
            <a:extLst>
              <a:ext uri="{FF2B5EF4-FFF2-40B4-BE49-F238E27FC236}">
                <a16:creationId xmlns:a16="http://schemas.microsoft.com/office/drawing/2014/main" id="{D8375F85-7229-383B-DB2C-D73C75D37D09}"/>
              </a:ext>
            </a:extLst>
          </p:cNvPr>
          <p:cNvPicPr>
            <a:picLocks noChangeAspect="1"/>
          </p:cNvPicPr>
          <p:nvPr/>
        </p:nvPicPr>
        <p:blipFill>
          <a:blip r:embed="rId3"/>
          <a:stretch>
            <a:fillRect/>
          </a:stretch>
        </p:blipFill>
        <p:spPr>
          <a:xfrm>
            <a:off x="913976" y="3560026"/>
            <a:ext cx="1882303" cy="2827265"/>
          </a:xfrm>
          <a:prstGeom prst="rect">
            <a:avLst/>
          </a:prstGeom>
        </p:spPr>
      </p:pic>
      <p:pic>
        <p:nvPicPr>
          <p:cNvPr id="7" name="Picture 6">
            <a:extLst>
              <a:ext uri="{FF2B5EF4-FFF2-40B4-BE49-F238E27FC236}">
                <a16:creationId xmlns:a16="http://schemas.microsoft.com/office/drawing/2014/main" id="{532D904D-9503-9CD7-DA18-17AC7E10C3A0}"/>
              </a:ext>
            </a:extLst>
          </p:cNvPr>
          <p:cNvPicPr>
            <a:picLocks noChangeAspect="1"/>
          </p:cNvPicPr>
          <p:nvPr/>
        </p:nvPicPr>
        <p:blipFill>
          <a:blip r:embed="rId4"/>
          <a:stretch>
            <a:fillRect/>
          </a:stretch>
        </p:blipFill>
        <p:spPr>
          <a:xfrm>
            <a:off x="625564" y="1605582"/>
            <a:ext cx="1431836" cy="2111175"/>
          </a:xfrm>
          <a:prstGeom prst="rect">
            <a:avLst/>
          </a:prstGeom>
        </p:spPr>
      </p:pic>
      <p:pic>
        <p:nvPicPr>
          <p:cNvPr id="5" name="Picture 4"/>
          <p:cNvPicPr>
            <a:picLocks noChangeAspect="1"/>
          </p:cNvPicPr>
          <p:nvPr/>
        </p:nvPicPr>
        <p:blipFill rotWithShape="1">
          <a:blip r:embed="rId5"/>
          <a:srcRect b="6573"/>
          <a:stretch/>
        </p:blipFill>
        <p:spPr>
          <a:xfrm>
            <a:off x="6165873" y="3536977"/>
            <a:ext cx="2792770" cy="3017520"/>
          </a:xfrm>
          <a:prstGeom prst="rect">
            <a:avLst/>
          </a:prstGeom>
        </p:spPr>
      </p:pic>
      <p:pic>
        <p:nvPicPr>
          <p:cNvPr id="2" name="Picture 1"/>
          <p:cNvPicPr>
            <a:picLocks noChangeAspect="1"/>
          </p:cNvPicPr>
          <p:nvPr/>
        </p:nvPicPr>
        <p:blipFill rotWithShape="1">
          <a:blip r:embed="rId6"/>
          <a:srcRect t="1392" b="10235"/>
          <a:stretch/>
        </p:blipFill>
        <p:spPr>
          <a:xfrm>
            <a:off x="6211698" y="4842318"/>
            <a:ext cx="1202871" cy="1640171"/>
          </a:xfrm>
          <a:prstGeom prst="rect">
            <a:avLst/>
          </a:prstGeom>
        </p:spPr>
      </p:pic>
      <p:sp>
        <p:nvSpPr>
          <p:cNvPr id="9" name="TextBox 12">
            <a:extLst>
              <a:ext uri="{FF2B5EF4-FFF2-40B4-BE49-F238E27FC236}">
                <a16:creationId xmlns:a16="http://schemas.microsoft.com/office/drawing/2014/main" id="{8B31FD30-4692-B7FE-4B8C-BDB39657B36F}"/>
              </a:ext>
            </a:extLst>
          </p:cNvPr>
          <p:cNvSpPr txBox="1">
            <a:spLocks noChangeArrowheads="1"/>
          </p:cNvSpPr>
          <p:nvPr/>
        </p:nvSpPr>
        <p:spPr bwMode="auto">
          <a:xfrm>
            <a:off x="3372921" y="5045737"/>
            <a:ext cx="2588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Rockwell" panose="02060603020205020403" pitchFamily="18"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Rockwell" panose="02060603020205020403" pitchFamily="18"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Rockwell" panose="02060603020205020403" pitchFamily="18"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Rockwell" panose="02060603020205020403" pitchFamily="18"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Rockwell" panose="02060603020205020403" pitchFamily="18" charset="0"/>
              </a:defRPr>
            </a:lvl9pPr>
          </a:lstStyle>
          <a:p>
            <a:pPr>
              <a:spcBef>
                <a:spcPct val="0"/>
              </a:spcBef>
              <a:buClrTx/>
              <a:buSzTx/>
              <a:buFontTx/>
              <a:buNone/>
            </a:pPr>
            <a:r>
              <a:rPr lang="en-US" altLang="en-US" sz="1800" dirty="0">
                <a:latin typeface="Arial" panose="020B0604020202020204" pitchFamily="34" charset="0"/>
              </a:rPr>
              <a:t>Common burdock</a:t>
            </a:r>
          </a:p>
        </p:txBody>
      </p:sp>
      <p:pic>
        <p:nvPicPr>
          <p:cNvPr id="3" name="Picture 2">
            <a:extLst>
              <a:ext uri="{FF2B5EF4-FFF2-40B4-BE49-F238E27FC236}">
                <a16:creationId xmlns:a16="http://schemas.microsoft.com/office/drawing/2014/main" id="{80450CBF-9C2C-B938-4B89-34373F0E39C6}"/>
              </a:ext>
            </a:extLst>
          </p:cNvPr>
          <p:cNvPicPr>
            <a:picLocks noChangeAspect="1"/>
          </p:cNvPicPr>
          <p:nvPr/>
        </p:nvPicPr>
        <p:blipFill>
          <a:blip r:embed="rId7"/>
          <a:stretch>
            <a:fillRect/>
          </a:stretch>
        </p:blipFill>
        <p:spPr>
          <a:xfrm>
            <a:off x="3168537" y="2032615"/>
            <a:ext cx="2792770" cy="2792770"/>
          </a:xfrm>
          <a:prstGeom prst="rect">
            <a:avLst/>
          </a:prstGeom>
        </p:spPr>
      </p:pic>
      <p:pic>
        <p:nvPicPr>
          <p:cNvPr id="6" name="Picture 5">
            <a:extLst>
              <a:ext uri="{FF2B5EF4-FFF2-40B4-BE49-F238E27FC236}">
                <a16:creationId xmlns:a16="http://schemas.microsoft.com/office/drawing/2014/main" id="{B7646C34-41BD-D7E4-71D4-D6F8EB258201}"/>
              </a:ext>
            </a:extLst>
          </p:cNvPr>
          <p:cNvPicPr>
            <a:picLocks noChangeAspect="1"/>
          </p:cNvPicPr>
          <p:nvPr/>
        </p:nvPicPr>
        <p:blipFill>
          <a:blip r:embed="rId8"/>
          <a:stretch>
            <a:fillRect/>
          </a:stretch>
        </p:blipFill>
        <p:spPr>
          <a:xfrm>
            <a:off x="6960822" y="205187"/>
            <a:ext cx="1953533" cy="2827265"/>
          </a:xfrm>
          <a:prstGeom prst="rect">
            <a:avLst/>
          </a:prstGeom>
        </p:spPr>
      </p:pic>
      <p:sp>
        <p:nvSpPr>
          <p:cNvPr id="10" name="TextBox 9">
            <a:extLst>
              <a:ext uri="{FF2B5EF4-FFF2-40B4-BE49-F238E27FC236}">
                <a16:creationId xmlns:a16="http://schemas.microsoft.com/office/drawing/2014/main" id="{DEB2CA17-E5B5-C7BB-A48D-69E2D6C9CF28}"/>
              </a:ext>
            </a:extLst>
          </p:cNvPr>
          <p:cNvSpPr txBox="1"/>
          <p:nvPr/>
        </p:nvSpPr>
        <p:spPr>
          <a:xfrm>
            <a:off x="7242492" y="303503"/>
            <a:ext cx="1390191" cy="369332"/>
          </a:xfrm>
          <a:prstGeom prst="rect">
            <a:avLst/>
          </a:prstGeom>
          <a:noFill/>
        </p:spPr>
        <p:txBody>
          <a:bodyPr wrap="square" rtlCol="0">
            <a:spAutoFit/>
          </a:bodyPr>
          <a:lstStyle/>
          <a:p>
            <a:r>
              <a:rPr lang="en-US" dirty="0"/>
              <a:t>Musk thistle</a:t>
            </a:r>
          </a:p>
        </p:txBody>
      </p:sp>
    </p:spTree>
  </p:cSld>
  <p:clrMapOvr>
    <a:masterClrMapping/>
  </p:clrMapOvr>
  <p:transition spd="slow">
    <p:cover/>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TM02900722[[fn=Ion Boardroom]]</Template>
  <TotalTime>9538</TotalTime>
  <Words>1290</Words>
  <Application>Microsoft Office PowerPoint</Application>
  <PresentationFormat>On-screen Show (4:3)</PresentationFormat>
  <Paragraphs>184</Paragraphs>
  <Slides>25</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Calisto MT</vt:lpstr>
      <vt:lpstr>Times New Roman</vt:lpstr>
      <vt:lpstr>Wingdings</vt:lpstr>
      <vt:lpstr>Wingdings 2</vt:lpstr>
      <vt:lpstr>HDOfficeLightV0</vt:lpstr>
      <vt:lpstr>1_HDOfficeLightV0</vt:lpstr>
      <vt:lpstr>Slate</vt:lpstr>
      <vt:lpstr>Got Weeds ?</vt:lpstr>
      <vt:lpstr>Nuisance or Noxious?</vt:lpstr>
      <vt:lpstr>PowerPoint Presentation</vt:lpstr>
      <vt:lpstr>Why Should You Care? </vt:lpstr>
      <vt:lpstr>Think About...Ecology</vt:lpstr>
      <vt:lpstr>Biology  </vt:lpstr>
      <vt:lpstr>PowerPoint Presentation</vt:lpstr>
      <vt:lpstr>PowerPoint Presentation</vt:lpstr>
      <vt:lpstr>Biennials</vt:lpstr>
      <vt:lpstr>Perennials-Simple</vt:lpstr>
      <vt:lpstr>Complex perennials</vt:lpstr>
      <vt:lpstr>The Difference Between a Dream and Reality-A Plan! </vt:lpstr>
      <vt:lpstr>Integrated Pest Management  IPM-Toolbox</vt:lpstr>
      <vt:lpstr>Using Herbicides</vt:lpstr>
      <vt:lpstr>Misidentification of the weed  (What was that sucker, anyway?) </vt:lpstr>
      <vt:lpstr>Plant Identification</vt:lpstr>
      <vt:lpstr> (What's the best thing  you've got for ??) </vt:lpstr>
      <vt:lpstr>Sprayed at the wrong growth stage (I got to it when I could.) </vt:lpstr>
      <vt:lpstr>Environmental Conditions</vt:lpstr>
      <vt:lpstr>Didn't calibrate sprayer  (I think a tankful covers somewhere between 10 and 50 acres.)</vt:lpstr>
      <vt:lpstr>What was all that stuff on the label?  Requirements! </vt:lpstr>
      <vt:lpstr>Common Herbicides</vt:lpstr>
      <vt:lpstr>Common Herbicides con’t.</vt:lpstr>
      <vt:lpstr>PowerPoint Presentation</vt:lpstr>
      <vt:lpstr>PowerPoint Presentation</vt:lpstr>
    </vt:vector>
  </TitlesOfParts>
  <Company>PCWP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Reasons Your Weed Control Programs Don't Work</dc:title>
  <dc:creator>mmckinney</dc:creator>
  <cp:lastModifiedBy>Mary McKinney</cp:lastModifiedBy>
  <cp:revision>165</cp:revision>
  <cp:lastPrinted>2025-03-28T16:46:54Z</cp:lastPrinted>
  <dcterms:created xsi:type="dcterms:W3CDTF">2010-02-16T22:04:43Z</dcterms:created>
  <dcterms:modified xsi:type="dcterms:W3CDTF">2025-03-28T17:30:38Z</dcterms:modified>
</cp:coreProperties>
</file>