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9" r:id="rId4"/>
  </p:sldMasterIdLst>
  <p:notesMasterIdLst>
    <p:notesMasterId r:id="rId24"/>
  </p:notesMasterIdLst>
  <p:handoutMasterIdLst>
    <p:handoutMasterId r:id="rId25"/>
  </p:handoutMasterIdLst>
  <p:sldIdLst>
    <p:sldId id="361" r:id="rId5"/>
    <p:sldId id="362" r:id="rId6"/>
    <p:sldId id="365" r:id="rId7"/>
    <p:sldId id="373" r:id="rId8"/>
    <p:sldId id="366" r:id="rId9"/>
    <p:sldId id="367" r:id="rId10"/>
    <p:sldId id="374" r:id="rId11"/>
    <p:sldId id="369" r:id="rId12"/>
    <p:sldId id="370" r:id="rId13"/>
    <p:sldId id="368" r:id="rId14"/>
    <p:sldId id="378" r:id="rId15"/>
    <p:sldId id="376" r:id="rId16"/>
    <p:sldId id="371" r:id="rId17"/>
    <p:sldId id="377" r:id="rId18"/>
    <p:sldId id="382" r:id="rId19"/>
    <p:sldId id="375" r:id="rId20"/>
    <p:sldId id="380" r:id="rId21"/>
    <p:sldId id="381" r:id="rId22"/>
    <p:sldId id="364" r:id="rId23"/>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1" autoAdjust="0"/>
    <p:restoredTop sz="73123" autoAdjust="0"/>
  </p:normalViewPr>
  <p:slideViewPr>
    <p:cSldViewPr snapToGrid="0" showGuides="1">
      <p:cViewPr varScale="1">
        <p:scale>
          <a:sx n="64" d="100"/>
          <a:sy n="64" d="100"/>
        </p:scale>
        <p:origin x="1662" y="48"/>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p:cViewPr varScale="1">
        <p:scale>
          <a:sx n="60" d="100"/>
          <a:sy n="60" d="100"/>
        </p:scale>
        <p:origin x="243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B80D95BA-7ABD-45D4-B691-9F58B13542F8}" type="datetimeFigureOut">
              <a:rPr lang="en-US" smtClean="0"/>
              <a:t>3/29/2025</a:t>
            </a:fld>
            <a:endParaRPr lang="en-US"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9C03308A-A8B4-43FF-8C57-7C15CEEAA8C3}" type="slidenum">
              <a:rPr lang="en-US" smtClean="0"/>
              <a:t>‹#›</a:t>
            </a:fld>
            <a:endParaRPr lang="en-US"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599D14A6-BAC8-4A71-919C-314181CF34EF}" type="datetimeFigureOut">
              <a:rPr lang="en-US" smtClean="0"/>
              <a:t>3/29/2025</a:t>
            </a:fld>
            <a:endParaRPr lang="en-US" dirty="0"/>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B62F9892-4FA8-4E47-8751-DA9332AF5A19}" type="slidenum">
              <a:rPr lang="en-US" smtClean="0"/>
              <a:t>‹#›</a:t>
            </a:fld>
            <a:endParaRPr lang="en-US"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Hello, my name is Austen Samet-Brown</a:t>
            </a:r>
          </a:p>
          <a:p>
            <a:r>
              <a:rPr lang="en-US" sz="1600" dirty="0"/>
              <a:t>I got my Bachler's in Crop and Soil Science and Geology from Oregon State University. I graduated in 2011, commissioned into the United States Army as a chemical officer and moved to Wyoming. I immediately got a job working at the Big Horn Co-op Fertilizer plant. I worked a few sessions there in the office then decide to go back to school in 2015. I graduated from University of Wyoming in 2017 with my masters in Agronomy. Since then and now I have worked as a research assistant at the Powell Research and Extension Center and in their Analytical Seed Lab. I worked a few years as a field representative for Treasure Valley Seed Company and I am currently working as a crop advisor for the Big Horn Co-op. I am also currently a CPT in the Army Reserves and serving as a company commander for a unit in Billings. This will be my 6</a:t>
            </a:r>
            <a:r>
              <a:rPr lang="en-US" sz="1600" baseline="30000" dirty="0"/>
              <a:t>th</a:t>
            </a:r>
            <a:r>
              <a:rPr lang="en-US" sz="1600" dirty="0"/>
              <a:t> year as a field rep and crop advisor, but I have been working in the agriculture industry for the past 14 years.</a:t>
            </a:r>
          </a:p>
        </p:txBody>
      </p:sp>
      <p:sp>
        <p:nvSpPr>
          <p:cNvPr id="4" name="Slide Number Placeholder 3"/>
          <p:cNvSpPr>
            <a:spLocks noGrp="1"/>
          </p:cNvSpPr>
          <p:nvPr>
            <p:ph type="sldNum" sz="quarter" idx="5"/>
          </p:nvPr>
        </p:nvSpPr>
        <p:spPr/>
        <p:txBody>
          <a:bodyPr/>
          <a:lstStyle/>
          <a:p>
            <a:fld id="{B62F9892-4FA8-4E47-8751-DA9332AF5A19}" type="slidenum">
              <a:rPr lang="en-US" smtClean="0"/>
              <a:t>1</a:t>
            </a:fld>
            <a:endParaRPr lang="en-US" dirty="0"/>
          </a:p>
        </p:txBody>
      </p:sp>
    </p:spTree>
    <p:extLst>
      <p:ext uri="{BB962C8B-B14F-4D97-AF65-F5344CB8AC3E}">
        <p14:creationId xmlns:p14="http://schemas.microsoft.com/office/powerpoint/2010/main" val="2463931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Then we should fertilize the field. We always recommend taking a soil sample to get a good starting point to see where your field is really at and to get the best tailored fertilizer blend to maximize your production. </a:t>
            </a:r>
          </a:p>
          <a:p>
            <a:endParaRPr lang="en-US" u="none" dirty="0"/>
          </a:p>
          <a:p>
            <a:r>
              <a:rPr lang="en-US" u="none" dirty="0"/>
              <a:t>If you decide not to soil test, then these blends listed on the slide are our best recommended blend to put down on your field. Those are the current prices for those blends however those prices can change without warning. But for your budget this will give you an idea.</a:t>
            </a:r>
          </a:p>
          <a:p>
            <a:endParaRPr lang="en-US" u="none" dirty="0"/>
          </a:p>
          <a:p>
            <a:r>
              <a:rPr lang="en-US" u="none" dirty="0"/>
              <a:t>The co-op also has 40-pound bags of fertilizer available. It is an 18-18-18 blend and is $30 per bag. This is a good option for those with a larger lawn.</a:t>
            </a:r>
            <a:endParaRPr lang="en-US" dirty="0">
              <a:highlight>
                <a:srgbClr val="FFFF00"/>
              </a:highlight>
            </a:endParaRPr>
          </a:p>
        </p:txBody>
      </p:sp>
      <p:sp>
        <p:nvSpPr>
          <p:cNvPr id="4" name="Slide Number Placeholder 3"/>
          <p:cNvSpPr>
            <a:spLocks noGrp="1"/>
          </p:cNvSpPr>
          <p:nvPr>
            <p:ph type="sldNum" sz="quarter" idx="5"/>
          </p:nvPr>
        </p:nvSpPr>
        <p:spPr/>
        <p:txBody>
          <a:bodyPr/>
          <a:lstStyle/>
          <a:p>
            <a:fld id="{B62F9892-4FA8-4E47-8751-DA9332AF5A19}" type="slidenum">
              <a:rPr lang="en-US" smtClean="0"/>
              <a:t>10</a:t>
            </a:fld>
            <a:endParaRPr lang="en-US" dirty="0"/>
          </a:p>
        </p:txBody>
      </p:sp>
    </p:spTree>
    <p:extLst>
      <p:ext uri="{BB962C8B-B14F-4D97-AF65-F5344CB8AC3E}">
        <p14:creationId xmlns:p14="http://schemas.microsoft.com/office/powerpoint/2010/main" val="2856047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All our fertilizer blends offer the 3 main nutrients required for plant growth. That is nitrogen, phosphorus and potassium.</a:t>
            </a:r>
          </a:p>
          <a:p>
            <a:endParaRPr lang="en-US" u="none" dirty="0"/>
          </a:p>
          <a:p>
            <a:pPr marL="231115" indent="-231115" defTabSz="924458">
              <a:lnSpc>
                <a:spcPct val="120000"/>
              </a:lnSpc>
              <a:spcBef>
                <a:spcPts val="1011"/>
              </a:spcBef>
              <a:buClr>
                <a:srgbClr val="F81B02"/>
              </a:buClr>
              <a:buSzPct val="110000"/>
              <a:buFont typeface="Wingdings" panose="05000000000000000000" pitchFamily="2" charset="2"/>
              <a:buChar char="§"/>
              <a:defRPr/>
            </a:pPr>
            <a:r>
              <a:rPr lang="en-US" dirty="0">
                <a:solidFill>
                  <a:prstClr val="black"/>
                </a:solidFill>
                <a:latin typeface="Rockwell" panose="02060603020205020403"/>
              </a:rPr>
              <a:t>Nitrogen - feeds the crop and promotes growth and tonnage by aiding in chlorophyll and enzyme processes and production.</a:t>
            </a:r>
          </a:p>
          <a:p>
            <a:pPr marL="231115" indent="-231115" defTabSz="924458">
              <a:lnSpc>
                <a:spcPct val="120000"/>
              </a:lnSpc>
              <a:spcBef>
                <a:spcPts val="1011"/>
              </a:spcBef>
              <a:buClr>
                <a:srgbClr val="F81B02"/>
              </a:buClr>
              <a:buSzPct val="110000"/>
              <a:buFont typeface="Wingdings" panose="05000000000000000000" pitchFamily="2" charset="2"/>
              <a:buChar char="§"/>
              <a:defRPr/>
            </a:pPr>
            <a:r>
              <a:rPr lang="en-US" dirty="0">
                <a:solidFill>
                  <a:prstClr val="black"/>
                </a:solidFill>
                <a:latin typeface="Rockwell" panose="02060603020205020403"/>
              </a:rPr>
              <a:t>Phosphorus - stimulates root, flower, and fruit development and overall crop maturity. </a:t>
            </a:r>
          </a:p>
          <a:p>
            <a:pPr marL="231115" indent="-231115" defTabSz="924458">
              <a:lnSpc>
                <a:spcPct val="120000"/>
              </a:lnSpc>
              <a:spcBef>
                <a:spcPts val="1011"/>
              </a:spcBef>
              <a:buClr>
                <a:srgbClr val="F81B02"/>
              </a:buClr>
              <a:buSzPct val="110000"/>
              <a:buFont typeface="Wingdings" panose="05000000000000000000" pitchFamily="2" charset="2"/>
              <a:buChar char="§"/>
              <a:defRPr/>
            </a:pPr>
            <a:r>
              <a:rPr lang="en-US" dirty="0">
                <a:solidFill>
                  <a:prstClr val="black"/>
                </a:solidFill>
                <a:latin typeface="Rockwell" panose="02060603020205020403"/>
              </a:rPr>
              <a:t>Potassium - is needed for overall plant health and good stock strength and to help the plant take up water.</a:t>
            </a:r>
            <a:endParaRPr lang="en-US" u="sng" dirty="0"/>
          </a:p>
          <a:p>
            <a:pPr defTabSz="924458">
              <a:defRPr/>
            </a:pPr>
            <a:endParaRPr lang="en-US" u="sng" dirty="0"/>
          </a:p>
          <a:p>
            <a:r>
              <a:rPr lang="en-US" dirty="0"/>
              <a:t>Most of our blends also include Sulfur and this is because sulfur helps to make the applied nutrients more available and easier to take up in our generally high pH soils.</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B62F9892-4FA8-4E47-8751-DA9332AF5A19}" type="slidenum">
              <a:rPr lang="en-US" smtClean="0"/>
              <a:t>11</a:t>
            </a:fld>
            <a:endParaRPr lang="en-US" dirty="0"/>
          </a:p>
        </p:txBody>
      </p:sp>
    </p:spTree>
    <p:extLst>
      <p:ext uri="{BB962C8B-B14F-4D97-AF65-F5344CB8AC3E}">
        <p14:creationId xmlns:p14="http://schemas.microsoft.com/office/powerpoint/2010/main" val="826096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Fertilizing and Seeding can be done in the same step. Something to note is that new seeding fertilizer is often different than the fertilizer you would use on an established field.</a:t>
            </a:r>
          </a:p>
          <a:p>
            <a:endParaRPr lang="en-US" dirty="0"/>
          </a:p>
          <a:p>
            <a:r>
              <a:rPr lang="en-US" dirty="0"/>
              <a:t>Drilling your seed in the ground at a depth no deeper than ½ and inch is the preferred method to seed a field and typically results in better stand establishment.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you can Double Spread New Seeding and make sure to roll or Scratch seed into the ground to achieve a good soil to seed contact.</a:t>
            </a:r>
          </a:p>
          <a:p>
            <a:endParaRPr lang="en-US" dirty="0"/>
          </a:p>
          <a:p>
            <a:r>
              <a:rPr lang="en-US" dirty="0"/>
              <a:t>Whether you use a spreader or drill make sure there is no excess foliage or dead plant material covering the ground that will hinder the soil to seed contact</a:t>
            </a:r>
          </a:p>
          <a:p>
            <a:endParaRPr lang="en-US" dirty="0">
              <a:solidFill>
                <a:prstClr val="black"/>
              </a:solidFill>
              <a:latin typeface="Calibri" panose="020F0502020204030204"/>
            </a:endParaRPr>
          </a:p>
          <a:p>
            <a:r>
              <a:rPr lang="en-US" dirty="0">
                <a:solidFill>
                  <a:prstClr val="black"/>
                </a:solidFill>
                <a:latin typeface="Calibri" panose="020F0502020204030204"/>
              </a:rPr>
              <a:t>You want to plant about 15 to 20 pounds per acre of Grass Seed and/or Pasture mixes and 20 to 25 pounds to the acre of alfalfa seed for new seedings. If inter seeding grasses into an established field, we want to plant about 10 to 12 pounds to the acre.</a:t>
            </a:r>
          </a:p>
        </p:txBody>
      </p:sp>
      <p:sp>
        <p:nvSpPr>
          <p:cNvPr id="4" name="Slide Number Placeholder 3"/>
          <p:cNvSpPr>
            <a:spLocks noGrp="1"/>
          </p:cNvSpPr>
          <p:nvPr>
            <p:ph type="sldNum" sz="quarter" idx="5"/>
          </p:nvPr>
        </p:nvSpPr>
        <p:spPr/>
        <p:txBody>
          <a:bodyPr/>
          <a:lstStyle/>
          <a:p>
            <a:fld id="{B62F9892-4FA8-4E47-8751-DA9332AF5A19}" type="slidenum">
              <a:rPr lang="en-US" smtClean="0"/>
              <a:t>12</a:t>
            </a:fld>
            <a:endParaRPr lang="en-US" dirty="0"/>
          </a:p>
        </p:txBody>
      </p:sp>
    </p:spTree>
    <p:extLst>
      <p:ext uri="{BB962C8B-B14F-4D97-AF65-F5344CB8AC3E}">
        <p14:creationId xmlns:p14="http://schemas.microsoft.com/office/powerpoint/2010/main" val="3431028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it looks if you come to us to pick up your fertilizer and or seed. </a:t>
            </a:r>
          </a:p>
          <a:p>
            <a:r>
              <a:rPr lang="en-US" dirty="0"/>
              <a:t>These carts are what we recommend using to spread the product out on your field. </a:t>
            </a:r>
          </a:p>
          <a:p>
            <a:r>
              <a:rPr lang="en-US" dirty="0"/>
              <a:t>We have carts available that can be pulled behind a tractor or ones that can be pulled by a truck. </a:t>
            </a:r>
          </a:p>
        </p:txBody>
      </p:sp>
      <p:sp>
        <p:nvSpPr>
          <p:cNvPr id="4" name="Slide Number Placeholder 3"/>
          <p:cNvSpPr>
            <a:spLocks noGrp="1"/>
          </p:cNvSpPr>
          <p:nvPr>
            <p:ph type="sldNum" sz="quarter" idx="5"/>
          </p:nvPr>
        </p:nvSpPr>
        <p:spPr/>
        <p:txBody>
          <a:bodyPr/>
          <a:lstStyle/>
          <a:p>
            <a:fld id="{B62F9892-4FA8-4E47-8751-DA9332AF5A19}" type="slidenum">
              <a:rPr lang="en-US" smtClean="0"/>
              <a:t>13</a:t>
            </a:fld>
            <a:endParaRPr lang="en-US" dirty="0"/>
          </a:p>
        </p:txBody>
      </p:sp>
    </p:spTree>
    <p:extLst>
      <p:ext uri="{BB962C8B-B14F-4D97-AF65-F5344CB8AC3E}">
        <p14:creationId xmlns:p14="http://schemas.microsoft.com/office/powerpoint/2010/main" val="3040376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seeded and fertilized your field you need to complete the process by watering it. </a:t>
            </a:r>
          </a:p>
          <a:p>
            <a:r>
              <a:rPr lang="en-US" dirty="0"/>
              <a:t>Water is the most limiting factor following air and sunshine and is often hard to control and or figure out regarding application timing and method.</a:t>
            </a:r>
          </a:p>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14</a:t>
            </a:fld>
            <a:endParaRPr lang="en-US" dirty="0"/>
          </a:p>
        </p:txBody>
      </p:sp>
    </p:spTree>
    <p:extLst>
      <p:ext uri="{BB962C8B-B14F-4D97-AF65-F5344CB8AC3E}">
        <p14:creationId xmlns:p14="http://schemas.microsoft.com/office/powerpoint/2010/main" val="4003169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side note and based on my professional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this is the first time you are attempting to work and water your field, I would recommend planting and fertilizing an Annual Crop.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way you can experiment and practice with a cheaper option than possibly having a wreck will trying to establish a more permanent and expensive hay or pasture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different Annual Crop options that work well in our area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Hay Barley, Oats, Wheat, Sorghum-Sudan, Triticale, Annual Ryegrass, Teff Grass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Prices for these are generally less than a dollar per pound and is typically significantly cheaper than more permanent options like alfalfa and grass hay blends.</a:t>
            </a:r>
          </a:p>
        </p:txBody>
      </p:sp>
      <p:sp>
        <p:nvSpPr>
          <p:cNvPr id="4" name="Slide Number Placeholder 3"/>
          <p:cNvSpPr>
            <a:spLocks noGrp="1"/>
          </p:cNvSpPr>
          <p:nvPr>
            <p:ph type="sldNum" sz="quarter" idx="5"/>
          </p:nvPr>
        </p:nvSpPr>
        <p:spPr/>
        <p:txBody>
          <a:bodyPr/>
          <a:lstStyle/>
          <a:p>
            <a:fld id="{B62F9892-4FA8-4E47-8751-DA9332AF5A19}" type="slidenum">
              <a:rPr lang="en-US" smtClean="0"/>
              <a:t>15</a:t>
            </a:fld>
            <a:endParaRPr lang="en-US" dirty="0"/>
          </a:p>
        </p:txBody>
      </p:sp>
    </p:spTree>
    <p:extLst>
      <p:ext uri="{BB962C8B-B14F-4D97-AF65-F5344CB8AC3E}">
        <p14:creationId xmlns:p14="http://schemas.microsoft.com/office/powerpoint/2010/main" val="25575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not going to spend to much time on weed management, but I would like to note that some weeds are worse than others and this weed is a very bad weed. </a:t>
            </a:r>
          </a:p>
          <a:p>
            <a:endParaRPr lang="en-US" dirty="0"/>
          </a:p>
          <a:p>
            <a:r>
              <a:rPr lang="en-US" dirty="0"/>
              <a:t>If you see this weed, please let some one know. You can tell me, talk to the Weed and Pest, or contact the University of Wyoming Extension Agent. </a:t>
            </a:r>
          </a:p>
          <a:p>
            <a:endParaRPr lang="en-US" dirty="0"/>
          </a:p>
          <a:p>
            <a:r>
              <a:rPr lang="en-US" dirty="0"/>
              <a:t>This weed is very noxious and very hard to kill and control. You want to catch them when they are small, if they are full grown and putting on seed then it is probably too late. </a:t>
            </a:r>
          </a:p>
          <a:p>
            <a:endParaRPr lang="en-US" dirty="0"/>
          </a:p>
          <a:p>
            <a:r>
              <a:rPr lang="en-US" dirty="0"/>
              <a:t>At the smaller stages this weed looks very similar to its relative Redroot Pigweed, which is mostly harmless, but the one key difference is that it is smooth and hairless where Redroot Pigweed is covered in tons of tiny little pubescent hairs. </a:t>
            </a:r>
          </a:p>
          <a:p>
            <a:endParaRPr lang="en-US" dirty="0"/>
          </a:p>
          <a:p>
            <a:r>
              <a:rPr lang="en-US" dirty="0"/>
              <a:t>However, if you are unsure of what you are looking at feel free to check with a professional.</a:t>
            </a:r>
          </a:p>
        </p:txBody>
      </p:sp>
      <p:sp>
        <p:nvSpPr>
          <p:cNvPr id="4" name="Slide Number Placeholder 3"/>
          <p:cNvSpPr>
            <a:spLocks noGrp="1"/>
          </p:cNvSpPr>
          <p:nvPr>
            <p:ph type="sldNum" sz="quarter" idx="5"/>
          </p:nvPr>
        </p:nvSpPr>
        <p:spPr/>
        <p:txBody>
          <a:bodyPr/>
          <a:lstStyle/>
          <a:p>
            <a:fld id="{B62F9892-4FA8-4E47-8751-DA9332AF5A19}" type="slidenum">
              <a:rPr lang="en-US" smtClean="0"/>
              <a:t>16</a:t>
            </a:fld>
            <a:endParaRPr lang="en-US" dirty="0"/>
          </a:p>
        </p:txBody>
      </p:sp>
    </p:spTree>
    <p:extLst>
      <p:ext uri="{BB962C8B-B14F-4D97-AF65-F5344CB8AC3E}">
        <p14:creationId xmlns:p14="http://schemas.microsoft.com/office/powerpoint/2010/main" val="4044927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DA0DC-0B5C-86BF-7BE5-678846A93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27092-91C3-71E1-22AE-5175F3AA0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CD34F-37E6-B53E-AAB9-7DF224609B11}"/>
              </a:ext>
            </a:extLst>
          </p:cNvPr>
          <p:cNvSpPr>
            <a:spLocks noGrp="1"/>
          </p:cNvSpPr>
          <p:nvPr>
            <p:ph type="body" idx="1"/>
          </p:nvPr>
        </p:nvSpPr>
        <p:spPr/>
        <p:txBody>
          <a:bodyPr/>
          <a:lstStyle/>
          <a:p>
            <a:r>
              <a:rPr lang="en-US" sz="1200" dirty="0"/>
              <a:t>My recommendation to help manage a weedy field is to  start with a clean and well-prepared seed bed and plant a solid rate of 20 to 25 pounds of straight RR alfalfa. Use the power of chemical applications to clean up any weeds you may have and fertilize and water your field efficiently to maintain crop health and development. </a:t>
            </a:r>
          </a:p>
          <a:p>
            <a:endParaRPr lang="en-US" sz="1200" dirty="0"/>
          </a:p>
          <a:p>
            <a:r>
              <a:rPr lang="en-US" sz="1200" dirty="0"/>
              <a:t>If you are just interested in managing a nice grassy pasture for your animals and you have no weedy grasses such as cheat grass or foxtail then planting a pasture mix is in a well-prepared field with good water management is very doable. </a:t>
            </a:r>
          </a:p>
          <a:p>
            <a:endParaRPr lang="en-US" sz="1200" dirty="0"/>
          </a:p>
          <a:p>
            <a:r>
              <a:rPr lang="en-US" sz="1200" dirty="0"/>
              <a:t>The key take away here for managing your weeds is that we can kill weedy grasses in a stand of alfalfa, and we can kill broadleaf weeds in a grass pasture or hay field. </a:t>
            </a:r>
          </a:p>
          <a:p>
            <a:endParaRPr lang="en-US" sz="1200" dirty="0"/>
          </a:p>
          <a:p>
            <a:r>
              <a:rPr lang="en-US" sz="1200" dirty="0"/>
              <a:t>If there is a lot of weedy grasses and broadleaves that need to be controlled, then RR alfalfa is the best way to go. </a:t>
            </a:r>
          </a:p>
          <a:p>
            <a:endParaRPr lang="en-US" sz="1200" dirty="0"/>
          </a:p>
          <a:p>
            <a:r>
              <a:rPr lang="en-US" sz="1200" dirty="0"/>
              <a:t>This is because RR alfalfa has the genetically modified gene that makes it resistant to the glyphosate or RR chemical, glyphosate is classified as a non-selective chemical meaning it will kill or damage all plants it comes in contact with other than those that are genetically resistant or tolerant. Although RR Alfalfa is considered a genetically modified organism, the tolerance to glyphosate occurs naturally in many plants especially in some common weeds such as kochia and in palmer amaranth, the weed you viewed on the previous page.</a:t>
            </a:r>
          </a:p>
        </p:txBody>
      </p:sp>
      <p:sp>
        <p:nvSpPr>
          <p:cNvPr id="4" name="Slide Number Placeholder 3">
            <a:extLst>
              <a:ext uri="{FF2B5EF4-FFF2-40B4-BE49-F238E27FC236}">
                <a16:creationId xmlns:a16="http://schemas.microsoft.com/office/drawing/2014/main" id="{45003C7A-864E-1D23-549D-28FA01B8AD19}"/>
              </a:ext>
            </a:extLst>
          </p:cNvPr>
          <p:cNvSpPr>
            <a:spLocks noGrp="1"/>
          </p:cNvSpPr>
          <p:nvPr>
            <p:ph type="sldNum" sz="quarter" idx="5"/>
          </p:nvPr>
        </p:nvSpPr>
        <p:spPr/>
        <p:txBody>
          <a:bodyPr/>
          <a:lstStyle/>
          <a:p>
            <a:fld id="{B62F9892-4FA8-4E47-8751-DA9332AF5A19}" type="slidenum">
              <a:rPr lang="en-US" smtClean="0"/>
              <a:t>17</a:t>
            </a:fld>
            <a:endParaRPr lang="en-US" dirty="0"/>
          </a:p>
        </p:txBody>
      </p:sp>
    </p:spTree>
    <p:extLst>
      <p:ext uri="{BB962C8B-B14F-4D97-AF65-F5344CB8AC3E}">
        <p14:creationId xmlns:p14="http://schemas.microsoft.com/office/powerpoint/2010/main" val="2228098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BEE3E-F310-D369-7B7A-07A124523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47C39-97F2-5FE5-F6BF-03935DA5F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70A5E-B352-942E-DAE8-E07DE36D4A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why it is important to consult with an agronomist or with those down at the Weed and Pest if you are unsure of the weeds you are dealing with and to insure you are properly applying the right chemicals at the right time to kill what needs to be killed and not damage the desirable plants. </a:t>
            </a:r>
          </a:p>
          <a:p>
            <a:endParaRPr lang="en-US" dirty="0"/>
          </a:p>
        </p:txBody>
      </p:sp>
      <p:sp>
        <p:nvSpPr>
          <p:cNvPr id="4" name="Slide Number Placeholder 3">
            <a:extLst>
              <a:ext uri="{FF2B5EF4-FFF2-40B4-BE49-F238E27FC236}">
                <a16:creationId xmlns:a16="http://schemas.microsoft.com/office/drawing/2014/main" id="{46336CBD-6E3F-9481-5546-AD031DDA4B15}"/>
              </a:ext>
            </a:extLst>
          </p:cNvPr>
          <p:cNvSpPr>
            <a:spLocks noGrp="1"/>
          </p:cNvSpPr>
          <p:nvPr>
            <p:ph type="sldNum" sz="quarter" idx="5"/>
          </p:nvPr>
        </p:nvSpPr>
        <p:spPr/>
        <p:txBody>
          <a:bodyPr/>
          <a:lstStyle/>
          <a:p>
            <a:fld id="{B62F9892-4FA8-4E47-8751-DA9332AF5A19}" type="slidenum">
              <a:rPr lang="en-US" smtClean="0"/>
              <a:t>18</a:t>
            </a:fld>
            <a:endParaRPr lang="en-US" dirty="0"/>
          </a:p>
        </p:txBody>
      </p:sp>
    </p:spTree>
    <p:extLst>
      <p:ext uri="{BB962C8B-B14F-4D97-AF65-F5344CB8AC3E}">
        <p14:creationId xmlns:p14="http://schemas.microsoft.com/office/powerpoint/2010/main" val="3789361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all I have for you today. If you have any questions, I would be happy to try and answer them now. Or come find me after this and I can give you my card incase something comes up latter down the road that you may need help with.</a:t>
            </a:r>
          </a:p>
        </p:txBody>
      </p:sp>
      <p:sp>
        <p:nvSpPr>
          <p:cNvPr id="4" name="Slide Number Placeholder 3"/>
          <p:cNvSpPr>
            <a:spLocks noGrp="1"/>
          </p:cNvSpPr>
          <p:nvPr>
            <p:ph type="sldNum" sz="quarter" idx="5"/>
          </p:nvPr>
        </p:nvSpPr>
        <p:spPr/>
        <p:txBody>
          <a:bodyPr/>
          <a:lstStyle/>
          <a:p>
            <a:fld id="{B62F9892-4FA8-4E47-8751-DA9332AF5A19}" type="slidenum">
              <a:rPr lang="en-US" smtClean="0"/>
              <a:t>19</a:t>
            </a:fld>
            <a:endParaRPr lang="en-US" dirty="0"/>
          </a:p>
        </p:txBody>
      </p:sp>
    </p:spTree>
    <p:extLst>
      <p:ext uri="{BB962C8B-B14F-4D97-AF65-F5344CB8AC3E}">
        <p14:creationId xmlns:p14="http://schemas.microsoft.com/office/powerpoint/2010/main" val="216645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horn Co-op was established in March of 1923. Farmers in the Big Horn Basin joined together to form a cooperative to market dry edible beans, yellow blossom clover, and turkeys. We have been operating in Wyoming for over 100 years.  The Agronomy Division is doing well and still going strong, serving the locals and farmers in the Big Horn Basin and greater Wyoming area. </a:t>
            </a:r>
          </a:p>
          <a:p>
            <a:endParaRPr lang="en-US" dirty="0"/>
          </a:p>
          <a:p>
            <a:r>
              <a:rPr lang="en-US" dirty="0"/>
              <a:t>We have three fertilizer facilities, one in Powell, Basin and Riverton with our main office based out of Greybull.</a:t>
            </a:r>
          </a:p>
          <a:p>
            <a:endParaRPr lang="en-US" dirty="0"/>
          </a:p>
          <a:p>
            <a:r>
              <a:rPr lang="en-US" dirty="0"/>
              <a:t>We can provide agronomy services and can take care of nearly all your agricultural needs. We have fertilizer, liquid and dry, we carry chemicals to help with your weed and pest management and we carry many different options for seed, from many different varieties of hay seed to corn seed. You can also get fuel and propane from the coop. The Powell location has a tire shop, Worland has a nice C-store and Riverton has a thriving farm store. </a:t>
            </a:r>
          </a:p>
          <a:p>
            <a:endParaRPr lang="en-US" dirty="0"/>
          </a:p>
          <a:p>
            <a:r>
              <a:rPr lang="en-US" dirty="0"/>
              <a:t>Everyone here in this room can be a part owner of the co-op, everyone that makes a purchase from the Big Horn Co-op, owns a portion of the co-op.</a:t>
            </a:r>
          </a:p>
        </p:txBody>
      </p:sp>
      <p:sp>
        <p:nvSpPr>
          <p:cNvPr id="4" name="Slide Number Placeholder 3"/>
          <p:cNvSpPr>
            <a:spLocks noGrp="1"/>
          </p:cNvSpPr>
          <p:nvPr>
            <p:ph type="sldNum" sz="quarter" idx="5"/>
          </p:nvPr>
        </p:nvSpPr>
        <p:spPr/>
        <p:txBody>
          <a:bodyPr/>
          <a:lstStyle/>
          <a:p>
            <a:fld id="{B62F9892-4FA8-4E47-8751-DA9332AF5A19}" type="slidenum">
              <a:rPr lang="en-US" smtClean="0"/>
              <a:t>2</a:t>
            </a:fld>
            <a:endParaRPr lang="en-US" dirty="0"/>
          </a:p>
        </p:txBody>
      </p:sp>
    </p:spTree>
    <p:extLst>
      <p:ext uri="{BB962C8B-B14F-4D97-AF65-F5344CB8AC3E}">
        <p14:creationId xmlns:p14="http://schemas.microsoft.com/office/powerpoint/2010/main" val="939014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jump right into the reason you all are here today!</a:t>
            </a:r>
          </a:p>
          <a:p>
            <a:endParaRPr lang="en-US" dirty="0"/>
          </a:p>
          <a:p>
            <a:r>
              <a:rPr lang="en-US" dirty="0"/>
              <a:t>You have some land, and you want to plant something but you're not sure what to plant or where to even start…. Or maybe you have something out in your field already but not sure what it is or how to properly manage it. Or maybe its not what you want to be out there. </a:t>
            </a:r>
          </a:p>
          <a:p>
            <a:endParaRPr lang="en-US" dirty="0"/>
          </a:p>
          <a:p>
            <a:r>
              <a:rPr lang="en-US" dirty="0"/>
              <a:t>You should start by asking yourself a few simple questions. </a:t>
            </a:r>
          </a:p>
          <a:p>
            <a:pPr marL="0" indent="0">
              <a:buNone/>
            </a:pPr>
            <a:endParaRPr lang="en-US" dirty="0"/>
          </a:p>
          <a:p>
            <a:pPr marL="231115" indent="-231115">
              <a:buAutoNum type="arabicPeriod"/>
            </a:pPr>
            <a:r>
              <a:rPr lang="en-US" dirty="0"/>
              <a:t>Do I have water? Can I irrigate my land or is it dry land? If I do have water, how do I irrigate?</a:t>
            </a:r>
          </a:p>
          <a:p>
            <a:pPr marL="462229" lvl="1"/>
            <a:r>
              <a:rPr lang="en-US" dirty="0"/>
              <a:t>The main form of irrigation in this area is called flood irrigation which utilizes gated pipe, ditches with dams and siphon tubes.</a:t>
            </a:r>
          </a:p>
          <a:p>
            <a:pPr marL="462229" lvl="1"/>
            <a:r>
              <a:rPr lang="en-US" dirty="0"/>
              <a:t>The other form of irrigation is with a sprinkler, either a center pivot sprinkler, wheel line, or hand line sprinkler if you have a smaller area. </a:t>
            </a:r>
          </a:p>
          <a:p>
            <a:pPr marL="462229" lvl="1"/>
            <a:endParaRPr lang="en-US" dirty="0"/>
          </a:p>
          <a:p>
            <a:pPr marL="231115" indent="-231115" defTabSz="924458">
              <a:buFontTx/>
              <a:buAutoNum type="arabicPeriod"/>
              <a:defRPr/>
            </a:pPr>
            <a:r>
              <a:rPr lang="en-US" dirty="0"/>
              <a:t>What will be the purpose of the crop I want to grow?</a:t>
            </a:r>
          </a:p>
          <a:p>
            <a:pPr marL="462229" lvl="1" defTabSz="924458">
              <a:defRPr/>
            </a:pPr>
            <a:r>
              <a:rPr lang="en-US" dirty="0"/>
              <a:t>Do I want to hay it or do I want pasture for my animals or do I just want something growing to help manage the weeds?</a:t>
            </a:r>
          </a:p>
          <a:p>
            <a:pPr marL="462229" lvl="1" defTabSz="924458">
              <a:defRPr/>
            </a:pPr>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3</a:t>
            </a:fld>
            <a:endParaRPr lang="en-US" dirty="0"/>
          </a:p>
        </p:txBody>
      </p:sp>
    </p:spTree>
    <p:extLst>
      <p:ext uri="{BB962C8B-B14F-4D97-AF65-F5344CB8AC3E}">
        <p14:creationId xmlns:p14="http://schemas.microsoft.com/office/powerpoint/2010/main" val="237419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once you determine if you have water or not, and how you are going to water your field. </a:t>
            </a:r>
          </a:p>
          <a:p>
            <a:r>
              <a:rPr lang="en-US" dirty="0"/>
              <a:t>And you have also determined what your goals are for your field regarding its purpose and your intended use.</a:t>
            </a:r>
          </a:p>
          <a:p>
            <a:endParaRPr lang="en-US" dirty="0"/>
          </a:p>
          <a:p>
            <a:r>
              <a:rPr lang="en-US" dirty="0"/>
              <a:t>Now you need to determine what you want to plant and how to plant it. </a:t>
            </a:r>
          </a:p>
          <a:p>
            <a:r>
              <a:rPr lang="en-US" dirty="0"/>
              <a:t>Or again maybe it is already planted but the field needs some attention and some better management practices to reach your intended goal. </a:t>
            </a:r>
          </a:p>
        </p:txBody>
      </p:sp>
      <p:sp>
        <p:nvSpPr>
          <p:cNvPr id="4" name="Slide Number Placeholder 3"/>
          <p:cNvSpPr>
            <a:spLocks noGrp="1"/>
          </p:cNvSpPr>
          <p:nvPr>
            <p:ph type="sldNum" sz="quarter" idx="5"/>
          </p:nvPr>
        </p:nvSpPr>
        <p:spPr/>
        <p:txBody>
          <a:bodyPr/>
          <a:lstStyle/>
          <a:p>
            <a:fld id="{B62F9892-4FA8-4E47-8751-DA9332AF5A19}" type="slidenum">
              <a:rPr lang="en-US" smtClean="0"/>
              <a:t>4</a:t>
            </a:fld>
            <a:endParaRPr lang="en-US" dirty="0"/>
          </a:p>
        </p:txBody>
      </p:sp>
    </p:spTree>
    <p:extLst>
      <p:ext uri="{BB962C8B-B14F-4D97-AF65-F5344CB8AC3E}">
        <p14:creationId xmlns:p14="http://schemas.microsoft.com/office/powerpoint/2010/main" val="2439978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start let's talk about these pasture blends that we offer. The ones listed on the slide are all great blends and can be used to thicken up an already established field or can be planted on a clean freshly worked and prepared field.</a:t>
            </a:r>
          </a:p>
          <a:p>
            <a:endParaRPr lang="en-US" dirty="0"/>
          </a:p>
          <a:p>
            <a:r>
              <a:rPr lang="en-US" dirty="0"/>
              <a:t>We offer blends that are completely grass mixes and blends that have a little clover or alfalfa in it. Blends that are good for dryland pastures and blends that perform better under irrigation. All blends are about $5-6 per pound and all blends can be hayed but are preferably designed to be excellent pasture blends for grazing animals. </a:t>
            </a:r>
          </a:p>
          <a:p>
            <a:endParaRPr lang="en-US" dirty="0"/>
          </a:p>
          <a:p>
            <a:r>
              <a:rPr lang="en-US" dirty="0"/>
              <a:t>Other things to note about these blends: </a:t>
            </a:r>
          </a:p>
          <a:p>
            <a:pPr marL="231115" indent="-231115">
              <a:buAutoNum type="arabicPeriod"/>
            </a:pPr>
            <a:r>
              <a:rPr lang="en-US" dirty="0"/>
              <a:t>The dryland blends survive with limited water but do well when irrigated and regardless you still need water to establish the crop.</a:t>
            </a:r>
          </a:p>
          <a:p>
            <a:pPr marL="231115" indent="-231115">
              <a:buAutoNum type="arabicPeriod"/>
            </a:pPr>
            <a:r>
              <a:rPr lang="en-US" dirty="0"/>
              <a:t>The blends with clover and alfalfa provide about 10lbs of nitrogen back into the soil but in no way can replace the effect of fertilizer for grass hay or pasture production. </a:t>
            </a:r>
          </a:p>
          <a:p>
            <a:pPr marL="231115" indent="-231115">
              <a:buAutoNum type="arabicPeriod"/>
            </a:pPr>
            <a:r>
              <a:rPr lang="en-US" dirty="0"/>
              <a:t>Even though the blend says “pasture” in the name, does not mean that you can’t cut it for hay. However, you will have to fertilize it more for hay production.</a:t>
            </a:r>
          </a:p>
          <a:p>
            <a:pPr marL="231115" indent="-231115">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We also have some different varieties of lawn seed available which can be purchased by the pound or by the bag. Lawn Seed cost about $5-6 per pound give or take.</a:t>
            </a:r>
          </a:p>
          <a:p>
            <a:pPr marL="0" indent="0">
              <a:buNone/>
            </a:pPr>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5</a:t>
            </a:fld>
            <a:endParaRPr lang="en-US" dirty="0"/>
          </a:p>
        </p:txBody>
      </p:sp>
    </p:spTree>
    <p:extLst>
      <p:ext uri="{BB962C8B-B14F-4D97-AF65-F5344CB8AC3E}">
        <p14:creationId xmlns:p14="http://schemas.microsoft.com/office/powerpoint/2010/main" val="291459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Now let's talk about some better options regarding hay ground.</a:t>
            </a:r>
          </a:p>
          <a:p>
            <a:endParaRPr lang="en-US" sz="1100" dirty="0"/>
          </a:p>
          <a:p>
            <a:r>
              <a:rPr lang="en-US" sz="1100" dirty="0"/>
              <a:t>Straight Alfalfa Hay: roundup ready prices range from about $9 to $11 per pound and conventional variety price ranges between $4.50 to $5.50.</a:t>
            </a:r>
          </a:p>
          <a:p>
            <a:r>
              <a:rPr lang="en-US" sz="1100" dirty="0"/>
              <a:t>Roundup ready  hay is great for ground that has some very weedy grasses or other weed infestations. Stand longevity for alfalfa ranges from 5-8 years depending on field health and proper crop management and you can easily get 2-3 cuttings off it.</a:t>
            </a:r>
          </a:p>
          <a:p>
            <a:endParaRPr lang="en-US" sz="1100" dirty="0"/>
          </a:p>
          <a:p>
            <a:r>
              <a:rPr lang="en-US" sz="1100" dirty="0"/>
              <a:t>Straight Grass Hay: this can be one variety or a mix of two or three varieties. Prices vary quite a bit, but on average they are about $5-6 per pound.</a:t>
            </a:r>
          </a:p>
          <a:p>
            <a:r>
              <a:rPr lang="en-US" sz="1100" dirty="0"/>
              <a:t>If you are struggling with weedy grasses such as cheat grass and/or foxtail in the field, then I would recommend planting a legume like alfalfa. A good stand of grass hay can choke out many broadleaf weeds but is nit competitive enough against many weedy grasses. You can easily get 1-2 cuttings off straight grass hay. Lots of people will take a first cutting then graze it for the rest of the season. </a:t>
            </a:r>
          </a:p>
          <a:p>
            <a:r>
              <a:rPr lang="en-US" sz="1100" dirty="0"/>
              <a:t>	</a:t>
            </a:r>
          </a:p>
          <a:p>
            <a:r>
              <a:rPr lang="en-US" sz="1100" dirty="0"/>
              <a:t>Grass/Alfalfa Hay mixtures: This is doable but there are no options for weed management. Can not inter-seed alfalfa into already established grass and or alfalfa fields, but it is very effective to inter-seed grasses into a week stand of alfalfa or grass. </a:t>
            </a:r>
          </a:p>
          <a:p>
            <a:endParaRPr lang="en-US" sz="1100" dirty="0"/>
          </a:p>
          <a:p>
            <a:r>
              <a:rPr lang="en-US" sz="1200" dirty="0"/>
              <a:t>My recommendation is to plant straight RR alfalfa. Use chemicals to clean up any weeds and then on year 5 of the stand start inter seeding your grasses to increase tonnage and extend the longevity of your hay field/pasture. If you are just interested in managing a nice grassy pasture for your animals and you have no weedy grasses such as cheat grass or foxtail then planting a pasture mix is in a well-prepared field is very doable. </a:t>
            </a:r>
          </a:p>
          <a:p>
            <a:endParaRPr lang="en-US" sz="1200" dirty="0"/>
          </a:p>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6</a:t>
            </a:fld>
            <a:endParaRPr lang="en-US" dirty="0"/>
          </a:p>
        </p:txBody>
      </p:sp>
    </p:spTree>
    <p:extLst>
      <p:ext uri="{BB962C8B-B14F-4D97-AF65-F5344CB8AC3E}">
        <p14:creationId xmlns:p14="http://schemas.microsoft.com/office/powerpoint/2010/main" val="3861093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decided what you want to grow let's talk about how to make that happened. In the next few slides we will talk about field prep, fertilizing and seeding your fields.</a:t>
            </a:r>
          </a:p>
        </p:txBody>
      </p:sp>
      <p:sp>
        <p:nvSpPr>
          <p:cNvPr id="4" name="Slide Number Placeholder 3"/>
          <p:cNvSpPr>
            <a:spLocks noGrp="1"/>
          </p:cNvSpPr>
          <p:nvPr>
            <p:ph type="sldNum" sz="quarter" idx="5"/>
          </p:nvPr>
        </p:nvSpPr>
        <p:spPr/>
        <p:txBody>
          <a:bodyPr/>
          <a:lstStyle/>
          <a:p>
            <a:fld id="{B62F9892-4FA8-4E47-8751-DA9332AF5A19}" type="slidenum">
              <a:rPr lang="en-US" smtClean="0"/>
              <a:t>7</a:t>
            </a:fld>
            <a:endParaRPr lang="en-US" dirty="0"/>
          </a:p>
        </p:txBody>
      </p:sp>
    </p:spTree>
    <p:extLst>
      <p:ext uri="{BB962C8B-B14F-4D97-AF65-F5344CB8AC3E}">
        <p14:creationId xmlns:p14="http://schemas.microsoft.com/office/powerpoint/2010/main" val="935678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get the field worked so you start with a nice clean, level, smooth seed bed.</a:t>
            </a:r>
          </a:p>
          <a:p>
            <a:endParaRPr lang="en-US" dirty="0"/>
          </a:p>
          <a:p>
            <a:r>
              <a:rPr lang="en-US" dirty="0"/>
              <a:t>You want no weeds, no clods or clumps of dirt, and not too soft or fluffy..</a:t>
            </a:r>
          </a:p>
          <a:p>
            <a:pPr marL="231115" indent="-231115">
              <a:buAutoNum type="arabicPeriod"/>
            </a:pPr>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8</a:t>
            </a:fld>
            <a:endParaRPr lang="en-US" dirty="0"/>
          </a:p>
        </p:txBody>
      </p:sp>
    </p:spTree>
    <p:extLst>
      <p:ext uri="{BB962C8B-B14F-4D97-AF65-F5344CB8AC3E}">
        <p14:creationId xmlns:p14="http://schemas.microsoft.com/office/powerpoint/2010/main" val="362825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rule of thumb is that you want to be able to walk across the field and only see your heal and toe print in the dirt</a:t>
            </a:r>
          </a:p>
        </p:txBody>
      </p:sp>
      <p:sp>
        <p:nvSpPr>
          <p:cNvPr id="4" name="Slide Number Placeholder 3"/>
          <p:cNvSpPr>
            <a:spLocks noGrp="1"/>
          </p:cNvSpPr>
          <p:nvPr>
            <p:ph type="sldNum" sz="quarter" idx="5"/>
          </p:nvPr>
        </p:nvSpPr>
        <p:spPr/>
        <p:txBody>
          <a:bodyPr/>
          <a:lstStyle/>
          <a:p>
            <a:fld id="{B62F9892-4FA8-4E47-8751-DA9332AF5A19}" type="slidenum">
              <a:rPr lang="en-US" smtClean="0"/>
              <a:t>9</a:t>
            </a:fld>
            <a:endParaRPr lang="en-US" dirty="0"/>
          </a:p>
        </p:txBody>
      </p:sp>
    </p:spTree>
    <p:extLst>
      <p:ext uri="{BB962C8B-B14F-4D97-AF65-F5344CB8AC3E}">
        <p14:creationId xmlns:p14="http://schemas.microsoft.com/office/powerpoint/2010/main" val="296831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r>
              <a:rPr lang="en-US"/>
              <a:t>20XX</a:t>
            </a:r>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r>
              <a:rPr lang="en-US"/>
              <a:t>Pitch deck</a:t>
            </a:r>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620280851"/>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49837908"/>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r>
              <a:rPr lang="en-US"/>
              <a:t>20XX</a:t>
            </a:r>
            <a:endParaRPr lang="en-US" dirty="0"/>
          </a:p>
        </p:txBody>
      </p:sp>
      <p:sp>
        <p:nvSpPr>
          <p:cNvPr id="5" name="Footer Placeholder 4"/>
          <p:cNvSpPr>
            <a:spLocks noGrp="1"/>
          </p:cNvSpPr>
          <p:nvPr>
            <p:ph type="ftr" sz="quarter" idx="11"/>
          </p:nvPr>
        </p:nvSpPr>
        <p:spPr>
          <a:xfrm>
            <a:off x="804672" y="6227064"/>
            <a:ext cx="10588752" cy="320040"/>
          </a:xfrm>
        </p:spPr>
        <p:txBody>
          <a:bodyPr/>
          <a:lstStyle/>
          <a:p>
            <a:r>
              <a:rPr lang="en-US"/>
              <a:t>Pitch deck</a:t>
            </a:r>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219506784"/>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dirty="0"/>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511259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188453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90848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72357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endParaRPr lang="en-US" dirty="0"/>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endParaRPr lang="en-US" dirty="0"/>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endParaRPr lang="en-US" dirty="0"/>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888881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2896711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856568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534871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Pitch deck</a:t>
            </a:r>
            <a:endParaRPr lang="en-US" dirty="0"/>
          </a:p>
        </p:txBody>
      </p:sp>
      <p:sp>
        <p:nvSpPr>
          <p:cNvPr id="6" name="Slide Number Placeholder 5"/>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128349367"/>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41907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36016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57854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577537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856946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466068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388505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361423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1415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r>
              <a:rPr lang="en-US"/>
              <a:t>20XX</a:t>
            </a:r>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r>
              <a:rPr lang="en-US"/>
              <a:t>Pitch deck</a:t>
            </a:r>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608282527"/>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r>
              <a:rPr lang="en-US"/>
              <a:t>20XX</a:t>
            </a:r>
            <a:endParaRPr lang="en-US" dirty="0"/>
          </a:p>
        </p:txBody>
      </p:sp>
      <p:sp>
        <p:nvSpPr>
          <p:cNvPr id="6" name="Footer Placeholder 5"/>
          <p:cNvSpPr>
            <a:spLocks noGrp="1"/>
          </p:cNvSpPr>
          <p:nvPr>
            <p:ph type="ftr" sz="quarter" idx="11"/>
          </p:nvPr>
        </p:nvSpPr>
        <p:spPr>
          <a:xfrm>
            <a:off x="804672" y="6227064"/>
            <a:ext cx="10588752" cy="320040"/>
          </a:xfrm>
        </p:spPr>
        <p:txBody>
          <a:bodyPr/>
          <a:lstStyle/>
          <a:p>
            <a:r>
              <a:rPr lang="en-US"/>
              <a:t>Pitch deck</a:t>
            </a:r>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737426966"/>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r>
              <a:rPr lang="en-US"/>
              <a:t>20XX</a:t>
            </a:r>
            <a:endParaRPr lang="en-US" dirty="0"/>
          </a:p>
        </p:txBody>
      </p:sp>
      <p:sp>
        <p:nvSpPr>
          <p:cNvPr id="8" name="Footer Placeholder 7"/>
          <p:cNvSpPr>
            <a:spLocks noGrp="1"/>
          </p:cNvSpPr>
          <p:nvPr>
            <p:ph type="ftr" sz="quarter" idx="11"/>
          </p:nvPr>
        </p:nvSpPr>
        <p:spPr>
          <a:xfrm>
            <a:off x="804672" y="6227064"/>
            <a:ext cx="10588752" cy="320040"/>
          </a:xfrm>
        </p:spPr>
        <p:txBody>
          <a:bodyPr/>
          <a:lstStyle/>
          <a:p>
            <a:r>
              <a:rPr lang="en-US"/>
              <a:t>Pitch deck</a:t>
            </a:r>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46795581"/>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Pitch deck</a:t>
            </a:r>
            <a:endParaRPr lang="en-US" dirty="0"/>
          </a:p>
        </p:txBody>
      </p:sp>
      <p:sp>
        <p:nvSpPr>
          <p:cNvPr id="5" name="Slide Number Placeholder 4"/>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6344306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r>
              <a:rPr lang="en-US"/>
              <a:t>20XX</a:t>
            </a:r>
            <a:endParaRPr lang="en-US" dirty="0"/>
          </a:p>
        </p:txBody>
      </p:sp>
      <p:sp>
        <p:nvSpPr>
          <p:cNvPr id="3" name="Footer Placeholder 2"/>
          <p:cNvSpPr>
            <a:spLocks noGrp="1"/>
          </p:cNvSpPr>
          <p:nvPr>
            <p:ph type="ftr" sz="quarter" idx="11"/>
          </p:nvPr>
        </p:nvSpPr>
        <p:spPr>
          <a:xfrm>
            <a:off x="804672" y="6227064"/>
            <a:ext cx="10588752" cy="320040"/>
          </a:xfrm>
        </p:spPr>
        <p:txBody>
          <a:bodyPr/>
          <a:lstStyle/>
          <a:p>
            <a:r>
              <a:rPr lang="en-US"/>
              <a:t>Pitch deck</a:t>
            </a:r>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94198822"/>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Pitch deck</a:t>
            </a:r>
            <a:endParaRPr lang="en-US" dirty="0"/>
          </a:p>
        </p:txBody>
      </p:sp>
      <p:sp>
        <p:nvSpPr>
          <p:cNvPr id="7" name="Slide Number Placeholder 6"/>
          <p:cNvSpPr>
            <a:spLocks noGrp="1"/>
          </p:cNvSpPr>
          <p:nvPr>
            <p:ph type="sldNum" sz="quarter" idx="12"/>
          </p:nvPr>
        </p:nvSpPr>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440238857"/>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r>
              <a:rPr lang="en-US"/>
              <a:t>20XX</a:t>
            </a:r>
            <a:endParaRPr lang="en-US" dirty="0"/>
          </a:p>
        </p:txBody>
      </p:sp>
      <p:sp>
        <p:nvSpPr>
          <p:cNvPr id="6" name="Footer Placeholder 5"/>
          <p:cNvSpPr>
            <a:spLocks noGrp="1"/>
          </p:cNvSpPr>
          <p:nvPr>
            <p:ph type="ftr" sz="quarter" idx="11"/>
          </p:nvPr>
        </p:nvSpPr>
        <p:spPr>
          <a:xfrm>
            <a:off x="804672" y="6227064"/>
            <a:ext cx="5942203" cy="320040"/>
          </a:xfrm>
        </p:spPr>
        <p:txBody>
          <a:bodyPr/>
          <a:lstStyle/>
          <a:p>
            <a:r>
              <a:rPr lang="en-US"/>
              <a:t>Pitch deck</a:t>
            </a:r>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55921135"/>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2/3/20XX</a:t>
            </a:r>
            <a:endParaRPr lang="en-US" spc="0"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Sample Footer Text</a:t>
            </a:r>
            <a:endParaRPr lang="en-US" spc="0"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428772993"/>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58" r:id="rId12"/>
    <p:sldLayoutId id="2147483783" r:id="rId13"/>
    <p:sldLayoutId id="2147483784" r:id="rId14"/>
    <p:sldLayoutId id="2147483785" r:id="rId15"/>
    <p:sldLayoutId id="2147483786" r:id="rId16"/>
    <p:sldLayoutId id="2147483787" r:id="rId17"/>
    <p:sldLayoutId id="2147483789" r:id="rId18"/>
    <p:sldLayoutId id="2147483790" r:id="rId19"/>
    <p:sldLayoutId id="2147483791" r:id="rId20"/>
    <p:sldLayoutId id="2147483793" r:id="rId21"/>
    <p:sldLayoutId id="2147483795" r:id="rId22"/>
    <p:sldLayoutId id="2147483796" r:id="rId23"/>
    <p:sldLayoutId id="2147483798" r:id="rId24"/>
    <p:sldLayoutId id="2147483799" r:id="rId25"/>
    <p:sldLayoutId id="2147483800" r:id="rId26"/>
    <p:sldLayoutId id="2147483801" r:id="rId27"/>
    <p:sldLayoutId id="2147483802" r:id="rId28"/>
  </p:sldLayoutIdLst>
  <p:hf hdr="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966D3-5D15-467A-81A1-80B4D2FB87C4}"/>
              </a:ext>
            </a:extLst>
          </p:cNvPr>
          <p:cNvSpPr>
            <a:spLocks noGrp="1"/>
          </p:cNvSpPr>
          <p:nvPr>
            <p:ph type="ctrTitle"/>
          </p:nvPr>
        </p:nvSpPr>
        <p:spPr>
          <a:xfrm>
            <a:off x="1759236" y="2075504"/>
            <a:ext cx="8679915" cy="1353495"/>
          </a:xfrm>
        </p:spPr>
        <p:txBody>
          <a:bodyPr/>
          <a:lstStyle/>
          <a:p>
            <a:r>
              <a:rPr lang="en-US" sz="5400" b="1" dirty="0">
                <a:solidFill>
                  <a:schemeClr val="tx1"/>
                </a:solidFill>
              </a:rPr>
              <a:t>Living on a Few Acres Workshop</a:t>
            </a:r>
            <a:endParaRPr lang="en-US" b="1" dirty="0">
              <a:solidFill>
                <a:schemeClr val="tx1"/>
              </a:solidFill>
            </a:endParaRPr>
          </a:p>
        </p:txBody>
      </p:sp>
      <p:sp>
        <p:nvSpPr>
          <p:cNvPr id="3" name="Subtitle 2">
            <a:extLst>
              <a:ext uri="{FF2B5EF4-FFF2-40B4-BE49-F238E27FC236}">
                <a16:creationId xmlns:a16="http://schemas.microsoft.com/office/drawing/2014/main" id="{36F0B340-F5F1-4B45-8BE9-38086DC83CA5}"/>
              </a:ext>
            </a:extLst>
          </p:cNvPr>
          <p:cNvSpPr>
            <a:spLocks noGrp="1"/>
          </p:cNvSpPr>
          <p:nvPr>
            <p:ph type="subTitle" idx="1"/>
          </p:nvPr>
        </p:nvSpPr>
        <p:spPr>
          <a:xfrm>
            <a:off x="1765724" y="3639566"/>
            <a:ext cx="8673427" cy="1322587"/>
          </a:xfrm>
        </p:spPr>
        <p:txBody>
          <a:bodyPr>
            <a:normAutofit/>
          </a:bodyPr>
          <a:lstStyle/>
          <a:p>
            <a:r>
              <a:rPr lang="en-US" sz="1800">
                <a:solidFill>
                  <a:schemeClr val="tx1"/>
                </a:solidFill>
              </a:rPr>
              <a:t>Austen Samet-Brown</a:t>
            </a:r>
          </a:p>
          <a:p>
            <a:r>
              <a:rPr lang="en-US" sz="1800">
                <a:solidFill>
                  <a:schemeClr val="tx1"/>
                </a:solidFill>
              </a:rPr>
              <a:t>Crop Advisor</a:t>
            </a:r>
          </a:p>
          <a:p>
            <a:r>
              <a:rPr lang="en-US" sz="1800">
                <a:solidFill>
                  <a:schemeClr val="tx1"/>
                </a:solidFill>
              </a:rPr>
              <a:t>Big Horn Co-op</a:t>
            </a:r>
          </a:p>
          <a:p>
            <a:endParaRPr lang="en-US" dirty="0"/>
          </a:p>
        </p:txBody>
      </p:sp>
      <p:pic>
        <p:nvPicPr>
          <p:cNvPr id="6" name="Picture 5">
            <a:extLst>
              <a:ext uri="{FF2B5EF4-FFF2-40B4-BE49-F238E27FC236}">
                <a16:creationId xmlns:a16="http://schemas.microsoft.com/office/drawing/2014/main" id="{874D40A8-DB31-0E16-828F-DB14FE78D4C1}"/>
              </a:ext>
            </a:extLst>
          </p:cNvPr>
          <p:cNvPicPr>
            <a:picLocks noChangeAspect="1"/>
          </p:cNvPicPr>
          <p:nvPr/>
        </p:nvPicPr>
        <p:blipFill>
          <a:blip r:embed="rId3"/>
          <a:stretch>
            <a:fillRect/>
          </a:stretch>
        </p:blipFill>
        <p:spPr>
          <a:xfrm>
            <a:off x="622760" y="4038422"/>
            <a:ext cx="2069262" cy="2069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6728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hite truck in a field&#10;&#10;Description automatically generated">
            <a:extLst>
              <a:ext uri="{FF2B5EF4-FFF2-40B4-BE49-F238E27FC236}">
                <a16:creationId xmlns:a16="http://schemas.microsoft.com/office/drawing/2014/main" id="{22F12E1F-816B-0716-EBBA-12B40EE98040}"/>
              </a:ext>
            </a:extLst>
          </p:cNvPr>
          <p:cNvPicPr>
            <a:picLocks noChangeAspect="1"/>
          </p:cNvPicPr>
          <p:nvPr/>
        </p:nvPicPr>
        <p:blipFill rotWithShape="1">
          <a:blip r:embed="rId3"/>
          <a:srcRect t="15185"/>
          <a:stretch/>
        </p:blipFill>
        <p:spPr>
          <a:xfrm>
            <a:off x="6339840" y="3294588"/>
            <a:ext cx="5852160" cy="3563412"/>
          </a:xfrm>
          <a:prstGeom prst="rect">
            <a:avLst/>
          </a:prstGeom>
        </p:spPr>
      </p:pic>
      <p:sp>
        <p:nvSpPr>
          <p:cNvPr id="2" name="Title 1">
            <a:extLst>
              <a:ext uri="{FF2B5EF4-FFF2-40B4-BE49-F238E27FC236}">
                <a16:creationId xmlns:a16="http://schemas.microsoft.com/office/drawing/2014/main" id="{6F49E21D-0B19-0034-6FB2-96CC7BDB83E1}"/>
              </a:ext>
            </a:extLst>
          </p:cNvPr>
          <p:cNvSpPr>
            <a:spLocks noGrp="1"/>
          </p:cNvSpPr>
          <p:nvPr>
            <p:ph type="title"/>
          </p:nvPr>
        </p:nvSpPr>
        <p:spPr/>
        <p:txBody>
          <a:bodyPr>
            <a:normAutofit/>
          </a:bodyPr>
          <a:lstStyle/>
          <a:p>
            <a:r>
              <a:rPr lang="en-US" sz="4800" b="1" dirty="0">
                <a:solidFill>
                  <a:schemeClr val="tx1"/>
                </a:solidFill>
              </a:rPr>
              <a:t>Fertilizer </a:t>
            </a:r>
            <a:br>
              <a:rPr lang="en-US" sz="4800" b="1" dirty="0">
                <a:solidFill>
                  <a:schemeClr val="tx1"/>
                </a:solidFill>
              </a:rPr>
            </a:br>
            <a:r>
              <a:rPr lang="en-US" sz="4800" b="1" dirty="0">
                <a:solidFill>
                  <a:schemeClr val="tx1"/>
                </a:solidFill>
              </a:rPr>
              <a:t>(Step 2)</a:t>
            </a:r>
          </a:p>
        </p:txBody>
      </p:sp>
      <p:sp>
        <p:nvSpPr>
          <p:cNvPr id="6" name="Slide Number Placeholder 5">
            <a:extLst>
              <a:ext uri="{FF2B5EF4-FFF2-40B4-BE49-F238E27FC236}">
                <a16:creationId xmlns:a16="http://schemas.microsoft.com/office/drawing/2014/main" id="{A61E7630-FE26-3C01-5D13-465B0EC0DD22}"/>
              </a:ext>
            </a:extLst>
          </p:cNvPr>
          <p:cNvSpPr>
            <a:spLocks noGrp="1"/>
          </p:cNvSpPr>
          <p:nvPr>
            <p:ph type="sldNum" sz="quarter" idx="12"/>
          </p:nvPr>
        </p:nvSpPr>
        <p:spPr/>
        <p:txBody>
          <a:bodyPr/>
          <a:lstStyle/>
          <a:p>
            <a:fld id="{EA87306C-81BA-4795-A5CA-9392456A8C1E}" type="slidenum">
              <a:rPr lang="en-US" smtClean="0"/>
              <a:pPr/>
              <a:t>10</a:t>
            </a:fld>
            <a:endParaRPr lang="en-US" dirty="0"/>
          </a:p>
        </p:txBody>
      </p:sp>
      <p:sp>
        <p:nvSpPr>
          <p:cNvPr id="9" name="TextBox 8">
            <a:extLst>
              <a:ext uri="{FF2B5EF4-FFF2-40B4-BE49-F238E27FC236}">
                <a16:creationId xmlns:a16="http://schemas.microsoft.com/office/drawing/2014/main" id="{08C6696A-21B6-69E5-7288-6B20ECD8DFA2}"/>
              </a:ext>
            </a:extLst>
          </p:cNvPr>
          <p:cNvSpPr txBox="1"/>
          <p:nvPr/>
        </p:nvSpPr>
        <p:spPr>
          <a:xfrm>
            <a:off x="6550152" y="3526836"/>
            <a:ext cx="5093208"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t>Soil Sampling is always recommended for best results. $55 per soil sample.</a:t>
            </a:r>
          </a:p>
        </p:txBody>
      </p:sp>
      <p:sp>
        <p:nvSpPr>
          <p:cNvPr id="13" name="TextBox 12">
            <a:extLst>
              <a:ext uri="{FF2B5EF4-FFF2-40B4-BE49-F238E27FC236}">
                <a16:creationId xmlns:a16="http://schemas.microsoft.com/office/drawing/2014/main" id="{71A4015A-3FC5-D46E-7EE9-0A83CA319D08}"/>
              </a:ext>
            </a:extLst>
          </p:cNvPr>
          <p:cNvSpPr txBox="1"/>
          <p:nvPr/>
        </p:nvSpPr>
        <p:spPr>
          <a:xfrm>
            <a:off x="6096000" y="2509288"/>
            <a:ext cx="5852160" cy="338554"/>
          </a:xfrm>
          <a:prstGeom prst="rect">
            <a:avLst/>
          </a:prstGeom>
          <a:noFill/>
        </p:spPr>
        <p:txBody>
          <a:bodyPr wrap="square" rtlCol="0">
            <a:spAutoFit/>
          </a:bodyPr>
          <a:lstStyle/>
          <a:p>
            <a:r>
              <a:rPr lang="en-US" sz="1600" i="1" dirty="0"/>
              <a:t>* Prices as of 3/25/2025. Prices are subject to change.</a:t>
            </a:r>
          </a:p>
        </p:txBody>
      </p:sp>
      <p:pic>
        <p:nvPicPr>
          <p:cNvPr id="4" name="Picture 3" descr="A chart of fertilizer blends&#10;&#10;AI-generated content may be incorrect.">
            <a:extLst>
              <a:ext uri="{FF2B5EF4-FFF2-40B4-BE49-F238E27FC236}">
                <a16:creationId xmlns:a16="http://schemas.microsoft.com/office/drawing/2014/main" id="{D46F4B7E-43A3-87CB-D9C1-756DAAC4A701}"/>
              </a:ext>
            </a:extLst>
          </p:cNvPr>
          <p:cNvPicPr>
            <a:picLocks noChangeAspect="1"/>
          </p:cNvPicPr>
          <p:nvPr/>
        </p:nvPicPr>
        <p:blipFill>
          <a:blip r:embed="rId4"/>
          <a:stretch>
            <a:fillRect/>
          </a:stretch>
        </p:blipFill>
        <p:spPr>
          <a:xfrm>
            <a:off x="4928625" y="320040"/>
            <a:ext cx="7019535" cy="2189248"/>
          </a:xfrm>
          <a:prstGeom prst="rect">
            <a:avLst/>
          </a:prstGeom>
        </p:spPr>
      </p:pic>
    </p:spTree>
    <p:extLst>
      <p:ext uri="{BB962C8B-B14F-4D97-AF65-F5344CB8AC3E}">
        <p14:creationId xmlns:p14="http://schemas.microsoft.com/office/powerpoint/2010/main" val="700516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E21D-0B19-0034-6FB2-96CC7BDB83E1}"/>
              </a:ext>
            </a:extLst>
          </p:cNvPr>
          <p:cNvSpPr>
            <a:spLocks noGrp="1"/>
          </p:cNvSpPr>
          <p:nvPr>
            <p:ph type="title"/>
          </p:nvPr>
        </p:nvSpPr>
        <p:spPr/>
        <p:txBody>
          <a:bodyPr>
            <a:normAutofit/>
          </a:bodyPr>
          <a:lstStyle/>
          <a:p>
            <a:r>
              <a:rPr lang="en-US" sz="4800" b="1" dirty="0">
                <a:solidFill>
                  <a:schemeClr val="tx1"/>
                </a:solidFill>
              </a:rPr>
              <a:t>Fertilizer  </a:t>
            </a:r>
            <a:br>
              <a:rPr lang="en-US" sz="4800" b="1" dirty="0">
                <a:solidFill>
                  <a:schemeClr val="tx1"/>
                </a:solidFill>
              </a:rPr>
            </a:br>
            <a:r>
              <a:rPr lang="en-US" sz="4800" b="1" dirty="0">
                <a:solidFill>
                  <a:schemeClr val="tx1"/>
                </a:solidFill>
              </a:rPr>
              <a:t>Continued </a:t>
            </a:r>
          </a:p>
        </p:txBody>
      </p:sp>
      <p:sp>
        <p:nvSpPr>
          <p:cNvPr id="6" name="Slide Number Placeholder 5">
            <a:extLst>
              <a:ext uri="{FF2B5EF4-FFF2-40B4-BE49-F238E27FC236}">
                <a16:creationId xmlns:a16="http://schemas.microsoft.com/office/drawing/2014/main" id="{A61E7630-FE26-3C01-5D13-465B0EC0DD22}"/>
              </a:ext>
            </a:extLst>
          </p:cNvPr>
          <p:cNvSpPr>
            <a:spLocks noGrp="1"/>
          </p:cNvSpPr>
          <p:nvPr>
            <p:ph type="sldNum" sz="quarter" idx="12"/>
          </p:nvPr>
        </p:nvSpPr>
        <p:spPr/>
        <p:txBody>
          <a:bodyPr/>
          <a:lstStyle/>
          <a:p>
            <a:fld id="{EA87306C-81BA-4795-A5CA-9392456A8C1E}" type="slidenum">
              <a:rPr lang="en-US" smtClean="0"/>
              <a:pPr/>
              <a:t>11</a:t>
            </a:fld>
            <a:endParaRPr lang="en-US" dirty="0"/>
          </a:p>
        </p:txBody>
      </p:sp>
      <p:sp>
        <p:nvSpPr>
          <p:cNvPr id="9" name="TextBox 8">
            <a:extLst>
              <a:ext uri="{FF2B5EF4-FFF2-40B4-BE49-F238E27FC236}">
                <a16:creationId xmlns:a16="http://schemas.microsoft.com/office/drawing/2014/main" id="{08C6696A-21B6-69E5-7288-6B20ECD8DFA2}"/>
              </a:ext>
            </a:extLst>
          </p:cNvPr>
          <p:cNvSpPr txBox="1"/>
          <p:nvPr/>
        </p:nvSpPr>
        <p:spPr>
          <a:xfrm>
            <a:off x="6550152" y="3526836"/>
            <a:ext cx="5093208" cy="646331"/>
          </a:xfrm>
          <a:prstGeom prst="rect">
            <a:avLst/>
          </a:prstGeom>
          <a:noFill/>
        </p:spPr>
        <p:txBody>
          <a:bodyPr wrap="square" rtlCol="0">
            <a:spAutoFit/>
          </a:bodyPr>
          <a:lstStyle/>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p:txBody>
      </p:sp>
      <p:sp>
        <p:nvSpPr>
          <p:cNvPr id="13" name="TextBox 12">
            <a:extLst>
              <a:ext uri="{FF2B5EF4-FFF2-40B4-BE49-F238E27FC236}">
                <a16:creationId xmlns:a16="http://schemas.microsoft.com/office/drawing/2014/main" id="{71A4015A-3FC5-D46E-7EE9-0A83CA319D08}"/>
              </a:ext>
            </a:extLst>
          </p:cNvPr>
          <p:cNvSpPr txBox="1"/>
          <p:nvPr/>
        </p:nvSpPr>
        <p:spPr>
          <a:xfrm>
            <a:off x="4799921" y="2974702"/>
            <a:ext cx="7023823" cy="2901692"/>
          </a:xfrm>
          <a:prstGeom prst="rect">
            <a:avLst/>
          </a:prstGeom>
          <a:noFill/>
        </p:spPr>
        <p:txBody>
          <a:bodyPr wrap="square" rtlCol="0">
            <a:spAutoFit/>
          </a:bodyPr>
          <a:lstStyle/>
          <a:p>
            <a:pPr marL="228600" marR="0" lvl="0" indent="-228600" algn="l" defTabSz="914400" rtl="0" eaLnBrk="1" fontAlgn="auto" latinLnBrk="0" hangingPunct="1">
              <a:lnSpc>
                <a:spcPct val="120000"/>
              </a:lnSpc>
              <a:spcBef>
                <a:spcPts val="1000"/>
              </a:spcBef>
              <a:spcAft>
                <a:spcPts val="0"/>
              </a:spcAft>
              <a:buClr>
                <a:srgbClr val="F81B02"/>
              </a:buClr>
              <a:buSzPct val="110000"/>
              <a:buFont typeface="Wingdings" panose="05000000000000000000" pitchFamily="2" charset="2"/>
              <a:buChar char="§"/>
              <a:tabLst/>
              <a:defRPr/>
            </a:pPr>
            <a:r>
              <a:rPr lang="en-US" sz="2000" dirty="0">
                <a:solidFill>
                  <a:prstClr val="black"/>
                </a:solidFill>
                <a:latin typeface="Rockwell" panose="02060603020205020403"/>
              </a:rPr>
              <a:t>Nitrogen - feeds the crop and promotes growth and tonnage by aiding in chlorophyll and enzyme processes and production.</a:t>
            </a:r>
            <a:endPar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endParaRPr>
          </a:p>
          <a:p>
            <a:pPr marL="228600" marR="0" lvl="0" indent="-228600" algn="l" defTabSz="914400" rtl="0" eaLnBrk="1" fontAlgn="auto" latinLnBrk="0" hangingPunct="1">
              <a:lnSpc>
                <a:spcPct val="120000"/>
              </a:lnSpc>
              <a:spcBef>
                <a:spcPts val="1000"/>
              </a:spcBef>
              <a:spcAft>
                <a:spcPts val="0"/>
              </a:spcAft>
              <a:buClr>
                <a:srgbClr val="F81B02"/>
              </a:buClr>
              <a:buSzPct val="110000"/>
              <a:buFont typeface="Wingdings" panose="05000000000000000000" pitchFamily="2" charset="2"/>
              <a:buChar char="§"/>
              <a:tabLst/>
              <a:defRPr/>
            </a:pPr>
            <a:r>
              <a:rPr lang="en-US" sz="2000" dirty="0">
                <a:solidFill>
                  <a:prstClr val="black"/>
                </a:solidFill>
                <a:latin typeface="Rockwell" panose="02060603020205020403"/>
              </a:rPr>
              <a:t>Phosphorus - stimulates root, flower, and fruit development and overall crop maturity. </a:t>
            </a:r>
          </a:p>
          <a:p>
            <a:pPr marL="228600" marR="0" lvl="0" indent="-228600" algn="l" defTabSz="914400" rtl="0" eaLnBrk="1" fontAlgn="auto" latinLnBrk="0" hangingPunct="1">
              <a:lnSpc>
                <a:spcPct val="120000"/>
              </a:lnSpc>
              <a:spcBef>
                <a:spcPts val="1000"/>
              </a:spcBef>
              <a:spcAft>
                <a:spcPts val="0"/>
              </a:spcAft>
              <a:buClr>
                <a:srgbClr val="F81B02"/>
              </a:buClr>
              <a:buSzPct val="11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Rockwell" panose="02060603020205020403"/>
                <a:ea typeface="+mn-ea"/>
                <a:cs typeface="+mn-cs"/>
              </a:rPr>
              <a:t>Potassium - is needed for overall plant health and good stock strength and to help the plant take up water.</a:t>
            </a:r>
          </a:p>
        </p:txBody>
      </p:sp>
      <p:sp>
        <p:nvSpPr>
          <p:cNvPr id="14" name="TextBox 13">
            <a:extLst>
              <a:ext uri="{FF2B5EF4-FFF2-40B4-BE49-F238E27FC236}">
                <a16:creationId xmlns:a16="http://schemas.microsoft.com/office/drawing/2014/main" id="{168B10EF-D0B1-0EDC-351E-4DEE67CCF9A9}"/>
              </a:ext>
            </a:extLst>
          </p:cNvPr>
          <p:cNvSpPr txBox="1"/>
          <p:nvPr/>
        </p:nvSpPr>
        <p:spPr>
          <a:xfrm>
            <a:off x="6351715" y="2288035"/>
            <a:ext cx="4763589" cy="369332"/>
          </a:xfrm>
          <a:prstGeom prst="rect">
            <a:avLst/>
          </a:prstGeom>
          <a:noFill/>
        </p:spPr>
        <p:txBody>
          <a:bodyPr wrap="square" rtlCol="0">
            <a:spAutoFit/>
          </a:bodyPr>
          <a:lstStyle/>
          <a:p>
            <a:r>
              <a:rPr lang="en-US" sz="1400" i="1" dirty="0"/>
              <a:t>* Prices as of 3/25/2025. Prices are subject to change</a:t>
            </a:r>
            <a:r>
              <a:rPr lang="en-US" dirty="0"/>
              <a:t>.</a:t>
            </a:r>
          </a:p>
        </p:txBody>
      </p:sp>
      <p:pic>
        <p:nvPicPr>
          <p:cNvPr id="4" name="Picture 3" descr="A chart of fertilizer blends&#10;&#10;AI-generated content may be incorrect.">
            <a:extLst>
              <a:ext uri="{FF2B5EF4-FFF2-40B4-BE49-F238E27FC236}">
                <a16:creationId xmlns:a16="http://schemas.microsoft.com/office/drawing/2014/main" id="{9CB17979-427F-909E-4D39-EE8C5F867D53}"/>
              </a:ext>
            </a:extLst>
          </p:cNvPr>
          <p:cNvPicPr>
            <a:picLocks noChangeAspect="1"/>
          </p:cNvPicPr>
          <p:nvPr/>
        </p:nvPicPr>
        <p:blipFill>
          <a:blip r:embed="rId3"/>
          <a:stretch>
            <a:fillRect/>
          </a:stretch>
        </p:blipFill>
        <p:spPr>
          <a:xfrm>
            <a:off x="5100184" y="320040"/>
            <a:ext cx="6851075" cy="2045931"/>
          </a:xfrm>
          <a:prstGeom prst="rect">
            <a:avLst/>
          </a:prstGeom>
        </p:spPr>
      </p:pic>
    </p:spTree>
    <p:extLst>
      <p:ext uri="{BB962C8B-B14F-4D97-AF65-F5344CB8AC3E}">
        <p14:creationId xmlns:p14="http://schemas.microsoft.com/office/powerpoint/2010/main" val="592537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1D3E-FA7C-6F2D-7C45-2E7D1F6446F5}"/>
              </a:ext>
            </a:extLst>
          </p:cNvPr>
          <p:cNvSpPr>
            <a:spLocks noGrp="1"/>
          </p:cNvSpPr>
          <p:nvPr>
            <p:ph type="title"/>
          </p:nvPr>
        </p:nvSpPr>
        <p:spPr/>
        <p:txBody>
          <a:bodyPr>
            <a:normAutofit/>
          </a:bodyPr>
          <a:lstStyle/>
          <a:p>
            <a:r>
              <a:rPr lang="en-US" sz="4800" b="1" dirty="0">
                <a:solidFill>
                  <a:schemeClr val="tx1"/>
                </a:solidFill>
              </a:rPr>
              <a:t>Planting</a:t>
            </a:r>
            <a:br>
              <a:rPr lang="en-US" sz="4800" b="1" dirty="0">
                <a:solidFill>
                  <a:schemeClr val="tx1"/>
                </a:solidFill>
              </a:rPr>
            </a:br>
            <a:r>
              <a:rPr lang="en-US" sz="4800" b="1" dirty="0">
                <a:solidFill>
                  <a:schemeClr val="tx1"/>
                </a:solidFill>
              </a:rPr>
              <a:t>(Step 3)</a:t>
            </a:r>
          </a:p>
        </p:txBody>
      </p:sp>
      <p:sp>
        <p:nvSpPr>
          <p:cNvPr id="3" name="Content Placeholder 2">
            <a:extLst>
              <a:ext uri="{FF2B5EF4-FFF2-40B4-BE49-F238E27FC236}">
                <a16:creationId xmlns:a16="http://schemas.microsoft.com/office/drawing/2014/main" id="{079E547D-6FC3-174D-4C99-0FD0F0DFFF16}"/>
              </a:ext>
            </a:extLst>
          </p:cNvPr>
          <p:cNvSpPr>
            <a:spLocks noGrp="1"/>
          </p:cNvSpPr>
          <p:nvPr>
            <p:ph idx="1"/>
          </p:nvPr>
        </p:nvSpPr>
        <p:spPr>
          <a:xfrm>
            <a:off x="4727390" y="403769"/>
            <a:ext cx="6480976" cy="5248622"/>
          </a:xfrm>
        </p:spPr>
        <p:txBody>
          <a:bodyPr/>
          <a:lstStyle/>
          <a:p>
            <a:r>
              <a:rPr lang="en-US" sz="2800" dirty="0"/>
              <a:t>3. Seed your field.</a:t>
            </a:r>
          </a:p>
          <a:p>
            <a:pPr lvl="1"/>
            <a:r>
              <a:rPr lang="en-US" sz="2000" dirty="0"/>
              <a:t>Sometimes Fertilizing and Seeding can be done in the same step with a spreader.</a:t>
            </a:r>
          </a:p>
          <a:p>
            <a:pPr lvl="2"/>
            <a:r>
              <a:rPr lang="en-US" sz="1800" dirty="0"/>
              <a:t>Double Spread New Seeding.</a:t>
            </a:r>
          </a:p>
          <a:p>
            <a:pPr lvl="2"/>
            <a:r>
              <a:rPr lang="en-US" sz="1800" dirty="0"/>
              <a:t>Roll or Scratch seed into the ground to achieve a good soil to seed contact.</a:t>
            </a:r>
          </a:p>
          <a:p>
            <a:pPr lvl="1"/>
            <a:r>
              <a:rPr lang="en-US" sz="2000" dirty="0"/>
              <a:t>Drill your seed no deeper than a half inch deep.</a:t>
            </a:r>
          </a:p>
          <a:p>
            <a:pPr lvl="2"/>
            <a:r>
              <a:rPr lang="en-US" sz="1800" dirty="0"/>
              <a:t>Drilling is the preferred method to planting seed. </a:t>
            </a:r>
            <a:endParaRPr lang="en-US" dirty="0"/>
          </a:p>
        </p:txBody>
      </p:sp>
      <p:sp>
        <p:nvSpPr>
          <p:cNvPr id="6" name="Slide Number Placeholder 5">
            <a:extLst>
              <a:ext uri="{FF2B5EF4-FFF2-40B4-BE49-F238E27FC236}">
                <a16:creationId xmlns:a16="http://schemas.microsoft.com/office/drawing/2014/main" id="{86B8BB94-7F98-B1AD-2A8C-46152535FECA}"/>
              </a:ext>
            </a:extLst>
          </p:cNvPr>
          <p:cNvSpPr>
            <a:spLocks noGrp="1"/>
          </p:cNvSpPr>
          <p:nvPr>
            <p:ph type="sldNum" sz="quarter" idx="12"/>
          </p:nvPr>
        </p:nvSpPr>
        <p:spPr/>
        <p:txBody>
          <a:bodyPr/>
          <a:lstStyle/>
          <a:p>
            <a:fld id="{EA87306C-81BA-4795-A5CA-9392456A8C1E}" type="slidenum">
              <a:rPr lang="en-US" smtClean="0"/>
              <a:pPr/>
              <a:t>12</a:t>
            </a:fld>
            <a:endParaRPr lang="en-US" dirty="0"/>
          </a:p>
        </p:txBody>
      </p:sp>
      <p:pic>
        <p:nvPicPr>
          <p:cNvPr id="8" name="Picture 7">
            <a:extLst>
              <a:ext uri="{FF2B5EF4-FFF2-40B4-BE49-F238E27FC236}">
                <a16:creationId xmlns:a16="http://schemas.microsoft.com/office/drawing/2014/main" id="{1087544F-3446-D892-C03C-6E2BFB9D68E7}"/>
              </a:ext>
            </a:extLst>
          </p:cNvPr>
          <p:cNvPicPr>
            <a:picLocks noChangeAspect="1"/>
          </p:cNvPicPr>
          <p:nvPr/>
        </p:nvPicPr>
        <p:blipFill>
          <a:blip r:embed="rId3"/>
          <a:stretch>
            <a:fillRect/>
          </a:stretch>
        </p:blipFill>
        <p:spPr>
          <a:xfrm>
            <a:off x="10018105" y="4806367"/>
            <a:ext cx="1740737" cy="1740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5482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C23E-178B-F76D-2708-0A363EB3D098}"/>
              </a:ext>
            </a:extLst>
          </p:cNvPr>
          <p:cNvSpPr>
            <a:spLocks noGrp="1"/>
          </p:cNvSpPr>
          <p:nvPr>
            <p:ph type="title"/>
          </p:nvPr>
        </p:nvSpPr>
        <p:spPr/>
        <p:txBody>
          <a:bodyPr/>
          <a:lstStyle/>
          <a:p>
            <a:endParaRPr lang="en-US"/>
          </a:p>
        </p:txBody>
      </p:sp>
      <p:pic>
        <p:nvPicPr>
          <p:cNvPr id="9" name="Content Placeholder 8" descr="A trailer with a red cover&#10;&#10;Description automatically generated">
            <a:extLst>
              <a:ext uri="{FF2B5EF4-FFF2-40B4-BE49-F238E27FC236}">
                <a16:creationId xmlns:a16="http://schemas.microsoft.com/office/drawing/2014/main" id="{C362A8AF-6678-9A34-D82B-C8ED7102F63E}"/>
              </a:ext>
            </a:extLst>
          </p:cNvPr>
          <p:cNvPicPr>
            <a:picLocks noGrp="1" noChangeAspect="1"/>
          </p:cNvPicPr>
          <p:nvPr>
            <p:ph idx="1"/>
          </p:nvPr>
        </p:nvPicPr>
        <p:blipFill>
          <a:blip r:embed="rId3"/>
          <a:stretch>
            <a:fillRect/>
          </a:stretch>
        </p:blipFill>
        <p:spPr>
          <a:xfrm>
            <a:off x="4856757" y="1047283"/>
            <a:ext cx="7335243" cy="4354464"/>
          </a:xfrm>
        </p:spPr>
      </p:pic>
      <p:sp>
        <p:nvSpPr>
          <p:cNvPr id="4" name="Date Placeholder 3">
            <a:extLst>
              <a:ext uri="{FF2B5EF4-FFF2-40B4-BE49-F238E27FC236}">
                <a16:creationId xmlns:a16="http://schemas.microsoft.com/office/drawing/2014/main" id="{9D311E44-0315-B17C-6932-19B9C4CED0FB}"/>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AABEE9AD-1A07-C11B-D74F-2194AC559A38}"/>
              </a:ext>
            </a:extLst>
          </p:cNvPr>
          <p:cNvSpPr>
            <a:spLocks noGrp="1"/>
          </p:cNvSpPr>
          <p:nvPr>
            <p:ph type="sldNum" sz="quarter" idx="12"/>
          </p:nvPr>
        </p:nvSpPr>
        <p:spPr/>
        <p:txBody>
          <a:bodyPr/>
          <a:lstStyle/>
          <a:p>
            <a:fld id="{EA87306C-81BA-4795-A5CA-9392456A8C1E}" type="slidenum">
              <a:rPr lang="en-US" smtClean="0"/>
              <a:pPr/>
              <a:t>13</a:t>
            </a:fld>
            <a:endParaRPr lang="en-US" dirty="0"/>
          </a:p>
        </p:txBody>
      </p:sp>
      <p:pic>
        <p:nvPicPr>
          <p:cNvPr id="13" name="Picture 12" descr="A white building with a crane&#10;&#10;Description automatically generated">
            <a:extLst>
              <a:ext uri="{FF2B5EF4-FFF2-40B4-BE49-F238E27FC236}">
                <a16:creationId xmlns:a16="http://schemas.microsoft.com/office/drawing/2014/main" id="{F9671D2B-FB98-3240-B49C-3DE3C0684D45}"/>
              </a:ext>
            </a:extLst>
          </p:cNvPr>
          <p:cNvPicPr>
            <a:picLocks noChangeAspect="1"/>
          </p:cNvPicPr>
          <p:nvPr/>
        </p:nvPicPr>
        <p:blipFill>
          <a:blip r:embed="rId4"/>
          <a:stretch>
            <a:fillRect/>
          </a:stretch>
        </p:blipFill>
        <p:spPr>
          <a:xfrm rot="5400000">
            <a:off x="-1143993" y="857250"/>
            <a:ext cx="6858000" cy="5143500"/>
          </a:xfrm>
          <a:prstGeom prst="rect">
            <a:avLst/>
          </a:prstGeom>
        </p:spPr>
      </p:pic>
      <p:sp>
        <p:nvSpPr>
          <p:cNvPr id="15" name="TextBox 14">
            <a:extLst>
              <a:ext uri="{FF2B5EF4-FFF2-40B4-BE49-F238E27FC236}">
                <a16:creationId xmlns:a16="http://schemas.microsoft.com/office/drawing/2014/main" id="{F5328C98-DF72-2B6A-7B2D-27468E20B2B1}"/>
              </a:ext>
            </a:extLst>
          </p:cNvPr>
          <p:cNvSpPr txBox="1"/>
          <p:nvPr/>
        </p:nvSpPr>
        <p:spPr>
          <a:xfrm>
            <a:off x="5218249" y="5598959"/>
            <a:ext cx="6166031" cy="106182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t>We have motorized gas carts and PTO carts available.</a:t>
            </a:r>
          </a:p>
          <a:p>
            <a:pPr marL="285750" indent="-285750">
              <a:buFont typeface="Arial" panose="020B0604020202020204" pitchFamily="34" charset="0"/>
              <a:buChar char="•"/>
            </a:pPr>
            <a:r>
              <a:rPr lang="en-US" dirty="0"/>
              <a:t>We can blend fertilizer and seed together to             put into a cart. </a:t>
            </a:r>
          </a:p>
        </p:txBody>
      </p:sp>
    </p:spTree>
    <p:extLst>
      <p:ext uri="{BB962C8B-B14F-4D97-AF65-F5344CB8AC3E}">
        <p14:creationId xmlns:p14="http://schemas.microsoft.com/office/powerpoint/2010/main" val="1134199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1D3E-FA7C-6F2D-7C45-2E7D1F6446F5}"/>
              </a:ext>
            </a:extLst>
          </p:cNvPr>
          <p:cNvSpPr>
            <a:spLocks noGrp="1"/>
          </p:cNvSpPr>
          <p:nvPr>
            <p:ph type="title"/>
          </p:nvPr>
        </p:nvSpPr>
        <p:spPr/>
        <p:txBody>
          <a:bodyPr>
            <a:normAutofit/>
          </a:bodyPr>
          <a:lstStyle/>
          <a:p>
            <a:r>
              <a:rPr lang="en-US" sz="4800" b="1" dirty="0">
                <a:solidFill>
                  <a:schemeClr val="tx1"/>
                </a:solidFill>
              </a:rPr>
              <a:t>Water</a:t>
            </a:r>
            <a:br>
              <a:rPr lang="en-US" sz="4800" b="1" dirty="0">
                <a:solidFill>
                  <a:schemeClr val="tx1"/>
                </a:solidFill>
              </a:rPr>
            </a:br>
            <a:r>
              <a:rPr lang="en-US" sz="4800" b="1" dirty="0">
                <a:solidFill>
                  <a:schemeClr val="tx1"/>
                </a:solidFill>
              </a:rPr>
              <a:t>(Step 4)</a:t>
            </a:r>
          </a:p>
        </p:txBody>
      </p:sp>
      <p:sp>
        <p:nvSpPr>
          <p:cNvPr id="3" name="Content Placeholder 2">
            <a:extLst>
              <a:ext uri="{FF2B5EF4-FFF2-40B4-BE49-F238E27FC236}">
                <a16:creationId xmlns:a16="http://schemas.microsoft.com/office/drawing/2014/main" id="{079E547D-6FC3-174D-4C99-0FD0F0DFFF16}"/>
              </a:ext>
            </a:extLst>
          </p:cNvPr>
          <p:cNvSpPr>
            <a:spLocks noGrp="1"/>
          </p:cNvSpPr>
          <p:nvPr>
            <p:ph idx="1"/>
          </p:nvPr>
        </p:nvSpPr>
        <p:spPr>
          <a:xfrm>
            <a:off x="4867117" y="1070466"/>
            <a:ext cx="6281873" cy="2926110"/>
          </a:xfrm>
        </p:spPr>
        <p:txBody>
          <a:bodyPr/>
          <a:lstStyle/>
          <a:p>
            <a:r>
              <a:rPr lang="en-US" sz="2800" dirty="0"/>
              <a:t>4. Water your field.</a:t>
            </a:r>
          </a:p>
          <a:p>
            <a:pPr lvl="1"/>
            <a:r>
              <a:rPr lang="en-US" sz="2000" dirty="0"/>
              <a:t>Water is the most limiting factor following    air and sunshine. </a:t>
            </a:r>
          </a:p>
          <a:p>
            <a:pPr lvl="1"/>
            <a:endParaRPr lang="en-US" dirty="0"/>
          </a:p>
        </p:txBody>
      </p:sp>
      <p:sp>
        <p:nvSpPr>
          <p:cNvPr id="5" name="Footer Placeholder 4">
            <a:extLst>
              <a:ext uri="{FF2B5EF4-FFF2-40B4-BE49-F238E27FC236}">
                <a16:creationId xmlns:a16="http://schemas.microsoft.com/office/drawing/2014/main" id="{8DD5CC82-AF98-20D5-DBF3-7FD867DB24E0}"/>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86B8BB94-7F98-B1AD-2A8C-46152535FECA}"/>
              </a:ext>
            </a:extLst>
          </p:cNvPr>
          <p:cNvSpPr>
            <a:spLocks noGrp="1"/>
          </p:cNvSpPr>
          <p:nvPr>
            <p:ph type="sldNum" sz="quarter" idx="12"/>
          </p:nvPr>
        </p:nvSpPr>
        <p:spPr/>
        <p:txBody>
          <a:bodyPr/>
          <a:lstStyle/>
          <a:p>
            <a:fld id="{EA87306C-81BA-4795-A5CA-9392456A8C1E}" type="slidenum">
              <a:rPr lang="en-US" smtClean="0"/>
              <a:pPr/>
              <a:t>14</a:t>
            </a:fld>
            <a:endParaRPr lang="en-US" dirty="0"/>
          </a:p>
        </p:txBody>
      </p:sp>
      <p:pic>
        <p:nvPicPr>
          <p:cNvPr id="8" name="Picture 7">
            <a:extLst>
              <a:ext uri="{FF2B5EF4-FFF2-40B4-BE49-F238E27FC236}">
                <a16:creationId xmlns:a16="http://schemas.microsoft.com/office/drawing/2014/main" id="{1087544F-3446-D892-C03C-6E2BFB9D68E7}"/>
              </a:ext>
            </a:extLst>
          </p:cNvPr>
          <p:cNvPicPr>
            <a:picLocks noChangeAspect="1"/>
          </p:cNvPicPr>
          <p:nvPr/>
        </p:nvPicPr>
        <p:blipFill>
          <a:blip r:embed="rId3"/>
          <a:stretch>
            <a:fillRect/>
          </a:stretch>
        </p:blipFill>
        <p:spPr>
          <a:xfrm>
            <a:off x="10187339" y="200098"/>
            <a:ext cx="1740737" cy="1740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waterfall in a forest&#10;&#10;Description automatically generated">
            <a:extLst>
              <a:ext uri="{FF2B5EF4-FFF2-40B4-BE49-F238E27FC236}">
                <a16:creationId xmlns:a16="http://schemas.microsoft.com/office/drawing/2014/main" id="{CB1C5A88-3EAF-529F-7FBA-7850854F11F6}"/>
              </a:ext>
            </a:extLst>
          </p:cNvPr>
          <p:cNvPicPr>
            <a:picLocks noChangeAspect="1"/>
          </p:cNvPicPr>
          <p:nvPr/>
        </p:nvPicPr>
        <p:blipFill rotWithShape="1">
          <a:blip r:embed="rId4"/>
          <a:srcRect l="14449" t="18189" b="8950"/>
          <a:stretch/>
        </p:blipFill>
        <p:spPr>
          <a:xfrm>
            <a:off x="6780810" y="3401570"/>
            <a:ext cx="5411190" cy="3456430"/>
          </a:xfrm>
          <a:prstGeom prst="rect">
            <a:avLst/>
          </a:prstGeom>
        </p:spPr>
      </p:pic>
    </p:spTree>
    <p:extLst>
      <p:ext uri="{BB962C8B-B14F-4D97-AF65-F5344CB8AC3E}">
        <p14:creationId xmlns:p14="http://schemas.microsoft.com/office/powerpoint/2010/main" val="4021614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56318-9441-CC77-01E6-24CAF03D3F32}"/>
              </a:ext>
            </a:extLst>
          </p:cNvPr>
          <p:cNvSpPr>
            <a:spLocks noGrp="1"/>
          </p:cNvSpPr>
          <p:nvPr>
            <p:ph type="title"/>
          </p:nvPr>
        </p:nvSpPr>
        <p:spPr>
          <a:xfrm>
            <a:off x="584978" y="2302424"/>
            <a:ext cx="4096987" cy="2456442"/>
          </a:xfrm>
        </p:spPr>
        <p:txBody>
          <a:bodyPr>
            <a:normAutofit/>
          </a:bodyPr>
          <a:lstStyle/>
          <a:p>
            <a:r>
              <a:rPr lang="en-US" sz="4400" b="1" dirty="0">
                <a:solidFill>
                  <a:schemeClr val="tx1"/>
                </a:solidFill>
              </a:rPr>
              <a:t>Professional Recommendation</a:t>
            </a:r>
          </a:p>
        </p:txBody>
      </p:sp>
      <p:sp>
        <p:nvSpPr>
          <p:cNvPr id="3" name="Content Placeholder 2">
            <a:extLst>
              <a:ext uri="{FF2B5EF4-FFF2-40B4-BE49-F238E27FC236}">
                <a16:creationId xmlns:a16="http://schemas.microsoft.com/office/drawing/2014/main" id="{30D97AAB-AFCF-EF58-E1C7-C3D65C481116}"/>
              </a:ext>
            </a:extLst>
          </p:cNvPr>
          <p:cNvSpPr>
            <a:spLocks noGrp="1"/>
          </p:cNvSpPr>
          <p:nvPr>
            <p:ph idx="1"/>
          </p:nvPr>
        </p:nvSpPr>
        <p:spPr>
          <a:xfrm>
            <a:off x="4900398" y="320040"/>
            <a:ext cx="6571183" cy="4060496"/>
          </a:xfrm>
        </p:spPr>
        <p:txBody>
          <a:bodyPr/>
          <a:lstStyle/>
          <a:p>
            <a:r>
              <a:rPr lang="en-US" sz="2800" dirty="0"/>
              <a:t>Coming from experience…..</a:t>
            </a:r>
          </a:p>
          <a:p>
            <a:pPr lvl="1"/>
            <a:r>
              <a:rPr lang="en-US" sz="2000" dirty="0"/>
              <a:t>Planting an annual crop is a cheap way to determine how to best manage your field.</a:t>
            </a:r>
          </a:p>
          <a:p>
            <a:pPr lvl="2"/>
            <a:r>
              <a:rPr lang="en-US" sz="1600" dirty="0"/>
              <a:t> Use the first year to work out the kinks and practice planting, irrigating and harvesting.</a:t>
            </a:r>
          </a:p>
          <a:p>
            <a:pPr lvl="1"/>
            <a:r>
              <a:rPr lang="en-US" sz="2000" dirty="0"/>
              <a:t>Some of the annual crop options we have are:</a:t>
            </a:r>
          </a:p>
          <a:p>
            <a:pPr lvl="2"/>
            <a:r>
              <a:rPr lang="en-US" sz="1600" dirty="0"/>
              <a:t>Hay Barley, Oats, Wheat, Sorghum-Sudan, Triticale, Annual Ryegrass, Teff Grass</a:t>
            </a:r>
          </a:p>
          <a:p>
            <a:pPr lvl="2"/>
            <a:endParaRPr lang="en-US" dirty="0"/>
          </a:p>
        </p:txBody>
      </p:sp>
      <p:sp>
        <p:nvSpPr>
          <p:cNvPr id="4" name="Date Placeholder 3">
            <a:extLst>
              <a:ext uri="{FF2B5EF4-FFF2-40B4-BE49-F238E27FC236}">
                <a16:creationId xmlns:a16="http://schemas.microsoft.com/office/drawing/2014/main" id="{95474BE7-FEBC-7A1F-0115-8EC670240EB7}"/>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EDDBD36F-598F-8F34-CF86-96F08773CDCB}"/>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BFC84AA6-6907-9F08-5BC8-3DC927A38AA3}"/>
              </a:ext>
            </a:extLst>
          </p:cNvPr>
          <p:cNvSpPr>
            <a:spLocks noGrp="1"/>
          </p:cNvSpPr>
          <p:nvPr>
            <p:ph type="sldNum" sz="quarter" idx="12"/>
          </p:nvPr>
        </p:nvSpPr>
        <p:spPr/>
        <p:txBody>
          <a:bodyPr/>
          <a:lstStyle/>
          <a:p>
            <a:fld id="{EA87306C-81BA-4795-A5CA-9392456A8C1E}" type="slidenum">
              <a:rPr lang="en-US" smtClean="0"/>
              <a:pPr/>
              <a:t>15</a:t>
            </a:fld>
            <a:endParaRPr lang="en-US" dirty="0"/>
          </a:p>
        </p:txBody>
      </p:sp>
      <p:pic>
        <p:nvPicPr>
          <p:cNvPr id="8" name="Picture 7" descr="A note with a push pin on it&#10;&#10;AI-generated content may be incorrect.">
            <a:extLst>
              <a:ext uri="{FF2B5EF4-FFF2-40B4-BE49-F238E27FC236}">
                <a16:creationId xmlns:a16="http://schemas.microsoft.com/office/drawing/2014/main" id="{2A42967E-E070-110B-192D-B4D053BC7A13}"/>
              </a:ext>
            </a:extLst>
          </p:cNvPr>
          <p:cNvPicPr>
            <a:picLocks noChangeAspect="1"/>
          </p:cNvPicPr>
          <p:nvPr/>
        </p:nvPicPr>
        <p:blipFill>
          <a:blip r:embed="rId3"/>
          <a:stretch>
            <a:fillRect/>
          </a:stretch>
        </p:blipFill>
        <p:spPr>
          <a:xfrm>
            <a:off x="7628653" y="3889314"/>
            <a:ext cx="3899801" cy="2595274"/>
          </a:xfrm>
          <a:prstGeom prst="rect">
            <a:avLst/>
          </a:prstGeom>
        </p:spPr>
      </p:pic>
    </p:spTree>
    <p:extLst>
      <p:ext uri="{BB962C8B-B14F-4D97-AF65-F5344CB8AC3E}">
        <p14:creationId xmlns:p14="http://schemas.microsoft.com/office/powerpoint/2010/main" val="296398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C23E-178B-F76D-2708-0A363EB3D098}"/>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9D311E44-0315-B17C-6932-19B9C4CED0FB}"/>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AABEE9AD-1A07-C11B-D74F-2194AC559A38}"/>
              </a:ext>
            </a:extLst>
          </p:cNvPr>
          <p:cNvSpPr>
            <a:spLocks noGrp="1"/>
          </p:cNvSpPr>
          <p:nvPr>
            <p:ph type="sldNum" sz="quarter" idx="12"/>
          </p:nvPr>
        </p:nvSpPr>
        <p:spPr/>
        <p:txBody>
          <a:bodyPr/>
          <a:lstStyle/>
          <a:p>
            <a:fld id="{EA87306C-81BA-4795-A5CA-9392456A8C1E}" type="slidenum">
              <a:rPr lang="en-US" smtClean="0"/>
              <a:pPr/>
              <a:t>16</a:t>
            </a:fld>
            <a:endParaRPr lang="en-US" dirty="0"/>
          </a:p>
        </p:txBody>
      </p:sp>
      <p:sp>
        <p:nvSpPr>
          <p:cNvPr id="15" name="TextBox 14">
            <a:extLst>
              <a:ext uri="{FF2B5EF4-FFF2-40B4-BE49-F238E27FC236}">
                <a16:creationId xmlns:a16="http://schemas.microsoft.com/office/drawing/2014/main" id="{F5328C98-DF72-2B6A-7B2D-27468E20B2B1}"/>
              </a:ext>
            </a:extLst>
          </p:cNvPr>
          <p:cNvSpPr txBox="1"/>
          <p:nvPr/>
        </p:nvSpPr>
        <p:spPr>
          <a:xfrm>
            <a:off x="184993" y="5457090"/>
            <a:ext cx="8554557" cy="116955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t>Easy to see when they are full grown but at that point it is too late.</a:t>
            </a:r>
          </a:p>
          <a:p>
            <a:pPr marL="285750" indent="-285750">
              <a:buFont typeface="Arial" panose="020B0604020202020204" pitchFamily="34" charset="0"/>
              <a:buChar char="•"/>
            </a:pPr>
            <a:r>
              <a:rPr lang="en-US" sz="2000" dirty="0"/>
              <a:t>Best to catch them when they are small, looks very similar to redroot pigweed which is common in many of our irrigated fields.</a:t>
            </a:r>
          </a:p>
        </p:txBody>
      </p:sp>
      <p:pic>
        <p:nvPicPr>
          <p:cNvPr id="8" name="Content Placeholder 7" descr="A tall green plant in a field&#10;&#10;Description automatically generated">
            <a:extLst>
              <a:ext uri="{FF2B5EF4-FFF2-40B4-BE49-F238E27FC236}">
                <a16:creationId xmlns:a16="http://schemas.microsoft.com/office/drawing/2014/main" id="{98982046-4380-B06F-521B-4EB6E26C2CC8}"/>
              </a:ext>
            </a:extLst>
          </p:cNvPr>
          <p:cNvPicPr>
            <a:picLocks noGrp="1" noChangeAspect="1"/>
          </p:cNvPicPr>
          <p:nvPr>
            <p:ph idx="1"/>
          </p:nvPr>
        </p:nvPicPr>
        <p:blipFill>
          <a:blip r:embed="rId3"/>
          <a:stretch>
            <a:fillRect/>
          </a:stretch>
        </p:blipFill>
        <p:spPr>
          <a:xfrm>
            <a:off x="-58246" y="0"/>
            <a:ext cx="6037838" cy="5248275"/>
          </a:xfrm>
        </p:spPr>
      </p:pic>
      <p:pic>
        <p:nvPicPr>
          <p:cNvPr id="11" name="Picture 10" descr="Close-up of a plant with many leaves&#10;&#10;Description automatically generated">
            <a:extLst>
              <a:ext uri="{FF2B5EF4-FFF2-40B4-BE49-F238E27FC236}">
                <a16:creationId xmlns:a16="http://schemas.microsoft.com/office/drawing/2014/main" id="{32474B5F-81E4-E4E7-A33F-3689CE268330}"/>
              </a:ext>
            </a:extLst>
          </p:cNvPr>
          <p:cNvPicPr>
            <a:picLocks noChangeAspect="1"/>
          </p:cNvPicPr>
          <p:nvPr/>
        </p:nvPicPr>
        <p:blipFill rotWithShape="1">
          <a:blip r:embed="rId4"/>
          <a:srcRect t="845" b="974"/>
          <a:stretch/>
        </p:blipFill>
        <p:spPr>
          <a:xfrm>
            <a:off x="5971033" y="-9942"/>
            <a:ext cx="6220967" cy="4283901"/>
          </a:xfrm>
          <a:prstGeom prst="rect">
            <a:avLst/>
          </a:prstGeom>
        </p:spPr>
      </p:pic>
      <p:pic>
        <p:nvPicPr>
          <p:cNvPr id="14" name="Picture 13" descr="A close-up of a plant&#10;&#10;Description automatically generated">
            <a:extLst>
              <a:ext uri="{FF2B5EF4-FFF2-40B4-BE49-F238E27FC236}">
                <a16:creationId xmlns:a16="http://schemas.microsoft.com/office/drawing/2014/main" id="{BA820065-4A0B-B5ED-B7D3-0B5A4E85C1EC}"/>
              </a:ext>
            </a:extLst>
          </p:cNvPr>
          <p:cNvPicPr>
            <a:picLocks noChangeAspect="1"/>
          </p:cNvPicPr>
          <p:nvPr/>
        </p:nvPicPr>
        <p:blipFill rotWithShape="1">
          <a:blip r:embed="rId5"/>
          <a:srcRect l="17045" t="1" r="17045" b="15170"/>
          <a:stretch/>
        </p:blipFill>
        <p:spPr>
          <a:xfrm>
            <a:off x="8771978" y="3881722"/>
            <a:ext cx="3065186" cy="2696334"/>
          </a:xfrm>
          <a:prstGeom prst="rect">
            <a:avLst/>
          </a:prstGeom>
        </p:spPr>
      </p:pic>
      <p:sp>
        <p:nvSpPr>
          <p:cNvPr id="16" name="TextBox 15">
            <a:extLst>
              <a:ext uri="{FF2B5EF4-FFF2-40B4-BE49-F238E27FC236}">
                <a16:creationId xmlns:a16="http://schemas.microsoft.com/office/drawing/2014/main" id="{1B238E08-68EA-A66F-0CD8-68F1AA40BA46}"/>
              </a:ext>
            </a:extLst>
          </p:cNvPr>
          <p:cNvSpPr txBox="1"/>
          <p:nvPr/>
        </p:nvSpPr>
        <p:spPr>
          <a:xfrm>
            <a:off x="217421" y="111225"/>
            <a:ext cx="6166031" cy="579710"/>
          </a:xfrm>
          <a:prstGeom prst="rect">
            <a:avLst/>
          </a:prstGeom>
          <a:noFill/>
        </p:spPr>
        <p:txBody>
          <a:bodyPr wrap="square">
            <a:spAutoFit/>
          </a:bodyPr>
          <a:lstStyle/>
          <a:p>
            <a:pPr>
              <a:lnSpc>
                <a:spcPct val="150000"/>
              </a:lnSpc>
            </a:pPr>
            <a:r>
              <a:rPr lang="en-US" sz="2400" b="1" dirty="0"/>
              <a:t>Palmer Amaranth “The Super Weed”</a:t>
            </a:r>
          </a:p>
        </p:txBody>
      </p:sp>
    </p:spTree>
    <p:extLst>
      <p:ext uri="{BB962C8B-B14F-4D97-AF65-F5344CB8AC3E}">
        <p14:creationId xmlns:p14="http://schemas.microsoft.com/office/powerpoint/2010/main" val="3200304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69B85-67E7-7DED-FC60-9144EB31B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0CC6A-7258-824E-5C97-0DEEFBA2BAB2}"/>
              </a:ext>
            </a:extLst>
          </p:cNvPr>
          <p:cNvSpPr>
            <a:spLocks noGrp="1"/>
          </p:cNvSpPr>
          <p:nvPr>
            <p:ph type="title"/>
          </p:nvPr>
        </p:nvSpPr>
        <p:spPr/>
        <p:txBody>
          <a:bodyPr>
            <a:normAutofit/>
          </a:bodyPr>
          <a:lstStyle/>
          <a:p>
            <a:r>
              <a:rPr lang="en-US" sz="4800" b="1" dirty="0">
                <a:solidFill>
                  <a:schemeClr val="tx1"/>
                </a:solidFill>
              </a:rPr>
              <a:t>Weed Management</a:t>
            </a:r>
            <a:br>
              <a:rPr lang="en-US" sz="4800" b="1" dirty="0">
                <a:solidFill>
                  <a:schemeClr val="tx1"/>
                </a:solidFill>
              </a:rPr>
            </a:br>
            <a:r>
              <a:rPr lang="en-US" sz="4800" b="1" dirty="0">
                <a:solidFill>
                  <a:schemeClr val="tx1"/>
                </a:solidFill>
              </a:rPr>
              <a:t>(Step 5)</a:t>
            </a:r>
          </a:p>
        </p:txBody>
      </p:sp>
      <p:sp>
        <p:nvSpPr>
          <p:cNvPr id="3" name="Content Placeholder 2">
            <a:extLst>
              <a:ext uri="{FF2B5EF4-FFF2-40B4-BE49-F238E27FC236}">
                <a16:creationId xmlns:a16="http://schemas.microsoft.com/office/drawing/2014/main" id="{242E667F-971E-8298-401A-55A7604C4BFC}"/>
              </a:ext>
            </a:extLst>
          </p:cNvPr>
          <p:cNvSpPr>
            <a:spLocks noGrp="1"/>
          </p:cNvSpPr>
          <p:nvPr>
            <p:ph idx="1"/>
          </p:nvPr>
        </p:nvSpPr>
        <p:spPr>
          <a:xfrm>
            <a:off x="4867117" y="1486102"/>
            <a:ext cx="6746951" cy="3762791"/>
          </a:xfrm>
        </p:spPr>
        <p:txBody>
          <a:bodyPr>
            <a:normAutofit/>
          </a:bodyPr>
          <a:lstStyle/>
          <a:p>
            <a:r>
              <a:rPr lang="en-US" sz="2800" dirty="0"/>
              <a:t>5. Weed Management</a:t>
            </a:r>
          </a:p>
          <a:p>
            <a:pPr lvl="1"/>
            <a:r>
              <a:rPr lang="en-US" sz="2000" dirty="0"/>
              <a:t>A clean seed bed and good stand establishment will help control weeds.</a:t>
            </a:r>
          </a:p>
          <a:p>
            <a:pPr lvl="1"/>
            <a:r>
              <a:rPr lang="en-US" sz="2000" dirty="0"/>
              <a:t>We can kill weedy grasses in a stand of alfalfa.</a:t>
            </a:r>
          </a:p>
          <a:p>
            <a:pPr lvl="1"/>
            <a:r>
              <a:rPr lang="en-US" sz="2000" dirty="0"/>
              <a:t>We can kill broadleaf weeds in a grass pasture or hay field.</a:t>
            </a:r>
          </a:p>
          <a:p>
            <a:pPr lvl="1"/>
            <a:r>
              <a:rPr lang="en-US" sz="2000" dirty="0"/>
              <a:t>Glyphosate or Roundup Ready will kill everything other than those crops with the RR Gene.</a:t>
            </a:r>
          </a:p>
        </p:txBody>
      </p:sp>
      <p:sp>
        <p:nvSpPr>
          <p:cNvPr id="6" name="Slide Number Placeholder 5">
            <a:extLst>
              <a:ext uri="{FF2B5EF4-FFF2-40B4-BE49-F238E27FC236}">
                <a16:creationId xmlns:a16="http://schemas.microsoft.com/office/drawing/2014/main" id="{7257FC19-CFE8-F9A0-E812-8ACC107CED9D}"/>
              </a:ext>
            </a:extLst>
          </p:cNvPr>
          <p:cNvSpPr>
            <a:spLocks noGrp="1"/>
          </p:cNvSpPr>
          <p:nvPr>
            <p:ph type="sldNum" sz="quarter" idx="12"/>
          </p:nvPr>
        </p:nvSpPr>
        <p:spPr/>
        <p:txBody>
          <a:bodyPr/>
          <a:lstStyle/>
          <a:p>
            <a:fld id="{EA87306C-81BA-4795-A5CA-9392456A8C1E}" type="slidenum">
              <a:rPr lang="en-US" smtClean="0"/>
              <a:pPr/>
              <a:t>17</a:t>
            </a:fld>
            <a:endParaRPr lang="en-US" dirty="0"/>
          </a:p>
        </p:txBody>
      </p:sp>
      <p:pic>
        <p:nvPicPr>
          <p:cNvPr id="8" name="Picture 7">
            <a:extLst>
              <a:ext uri="{FF2B5EF4-FFF2-40B4-BE49-F238E27FC236}">
                <a16:creationId xmlns:a16="http://schemas.microsoft.com/office/drawing/2014/main" id="{887AB980-7055-6836-F50D-17599FBC1F69}"/>
              </a:ext>
            </a:extLst>
          </p:cNvPr>
          <p:cNvPicPr>
            <a:picLocks noChangeAspect="1"/>
          </p:cNvPicPr>
          <p:nvPr/>
        </p:nvPicPr>
        <p:blipFill>
          <a:blip r:embed="rId3"/>
          <a:stretch>
            <a:fillRect/>
          </a:stretch>
        </p:blipFill>
        <p:spPr>
          <a:xfrm>
            <a:off x="10187339" y="200098"/>
            <a:ext cx="1740737" cy="1740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8239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FCF5C-D9E7-EFB7-8C0D-C93DDDF09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59B54-2EEA-D8C6-471A-667A100B0950}"/>
              </a:ext>
            </a:extLst>
          </p:cNvPr>
          <p:cNvSpPr>
            <a:spLocks noGrp="1"/>
          </p:cNvSpPr>
          <p:nvPr>
            <p:ph type="title"/>
          </p:nvPr>
        </p:nvSpPr>
        <p:spPr>
          <a:xfrm>
            <a:off x="900507" y="2385825"/>
            <a:ext cx="3498979" cy="2456442"/>
          </a:xfrm>
        </p:spPr>
        <p:txBody>
          <a:bodyPr>
            <a:normAutofit/>
          </a:bodyPr>
          <a:lstStyle/>
          <a:p>
            <a:endParaRPr lang="en-US" sz="4800" b="1" dirty="0">
              <a:solidFill>
                <a:schemeClr val="tx1"/>
              </a:solidFill>
            </a:endParaRPr>
          </a:p>
        </p:txBody>
      </p:sp>
      <p:sp>
        <p:nvSpPr>
          <p:cNvPr id="6" name="Slide Number Placeholder 5">
            <a:extLst>
              <a:ext uri="{FF2B5EF4-FFF2-40B4-BE49-F238E27FC236}">
                <a16:creationId xmlns:a16="http://schemas.microsoft.com/office/drawing/2014/main" id="{B1671EA9-E420-AAE3-6AA3-78E49396CDC2}"/>
              </a:ext>
            </a:extLst>
          </p:cNvPr>
          <p:cNvSpPr>
            <a:spLocks noGrp="1"/>
          </p:cNvSpPr>
          <p:nvPr>
            <p:ph type="sldNum" sz="quarter" idx="12"/>
          </p:nvPr>
        </p:nvSpPr>
        <p:spPr/>
        <p:txBody>
          <a:bodyPr/>
          <a:lstStyle/>
          <a:p>
            <a:fld id="{EA87306C-81BA-4795-A5CA-9392456A8C1E}" type="slidenum">
              <a:rPr lang="en-US" smtClean="0"/>
              <a:pPr/>
              <a:t>18</a:t>
            </a:fld>
            <a:endParaRPr lang="en-US" dirty="0"/>
          </a:p>
        </p:txBody>
      </p:sp>
      <p:pic>
        <p:nvPicPr>
          <p:cNvPr id="7" name="Picture 6" descr="A house with a maze in the grass&#10;&#10;AI-generated content may be incorrect.">
            <a:extLst>
              <a:ext uri="{FF2B5EF4-FFF2-40B4-BE49-F238E27FC236}">
                <a16:creationId xmlns:a16="http://schemas.microsoft.com/office/drawing/2014/main" id="{895C7D9B-0C81-9CC4-0B29-027DD367F622}"/>
              </a:ext>
            </a:extLst>
          </p:cNvPr>
          <p:cNvPicPr>
            <a:picLocks noChangeAspect="1"/>
          </p:cNvPicPr>
          <p:nvPr/>
        </p:nvPicPr>
        <p:blipFill>
          <a:blip r:embed="rId3"/>
          <a:stretch>
            <a:fillRect/>
          </a:stretch>
        </p:blipFill>
        <p:spPr>
          <a:xfrm>
            <a:off x="456879" y="900532"/>
            <a:ext cx="8972130" cy="5438149"/>
          </a:xfrm>
          <a:prstGeom prst="rect">
            <a:avLst/>
          </a:prstGeom>
        </p:spPr>
      </p:pic>
      <p:sp>
        <p:nvSpPr>
          <p:cNvPr id="10" name="TextBox 9">
            <a:extLst>
              <a:ext uri="{FF2B5EF4-FFF2-40B4-BE49-F238E27FC236}">
                <a16:creationId xmlns:a16="http://schemas.microsoft.com/office/drawing/2014/main" id="{BF76A55A-9FFE-F9F3-958A-C46663958124}"/>
              </a:ext>
            </a:extLst>
          </p:cNvPr>
          <p:cNvSpPr txBox="1"/>
          <p:nvPr/>
        </p:nvSpPr>
        <p:spPr>
          <a:xfrm>
            <a:off x="1208432" y="5115498"/>
            <a:ext cx="7150908" cy="830997"/>
          </a:xfrm>
          <a:prstGeom prst="rect">
            <a:avLst/>
          </a:prstGeom>
          <a:noFill/>
        </p:spPr>
        <p:txBody>
          <a:bodyPr wrap="square" rtlCol="0">
            <a:spAutoFit/>
          </a:bodyPr>
          <a:lstStyle/>
          <a:p>
            <a:pPr algn="ctr"/>
            <a:r>
              <a:rPr lang="en-US" sz="2400" b="1" dirty="0">
                <a:solidFill>
                  <a:schemeClr val="bg1"/>
                </a:solidFill>
              </a:rPr>
              <a:t>The moment you realized you grabbed the wrong chemical spray...</a:t>
            </a:r>
          </a:p>
        </p:txBody>
      </p:sp>
      <p:pic>
        <p:nvPicPr>
          <p:cNvPr id="12" name="Picture 11" descr="Cartoon of a person and person&#10;&#10;AI-generated content may be incorrect.">
            <a:extLst>
              <a:ext uri="{FF2B5EF4-FFF2-40B4-BE49-F238E27FC236}">
                <a16:creationId xmlns:a16="http://schemas.microsoft.com/office/drawing/2014/main" id="{F45E9596-45B5-E592-EA55-F1DD95AFAB06}"/>
              </a:ext>
            </a:extLst>
          </p:cNvPr>
          <p:cNvPicPr>
            <a:picLocks noChangeAspect="1"/>
          </p:cNvPicPr>
          <p:nvPr/>
        </p:nvPicPr>
        <p:blipFill>
          <a:blip r:embed="rId4"/>
          <a:stretch>
            <a:fillRect/>
          </a:stretch>
        </p:blipFill>
        <p:spPr>
          <a:xfrm>
            <a:off x="8450824" y="310896"/>
            <a:ext cx="3284297" cy="3711257"/>
          </a:xfrm>
          <a:prstGeom prst="rect">
            <a:avLst/>
          </a:prstGeom>
        </p:spPr>
      </p:pic>
    </p:spTree>
    <p:extLst>
      <p:ext uri="{BB962C8B-B14F-4D97-AF65-F5344CB8AC3E}">
        <p14:creationId xmlns:p14="http://schemas.microsoft.com/office/powerpoint/2010/main" val="2649214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3" name="Group 32">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5"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38" name="Rectangle 37">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Shape 41">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Shape 43">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Shape 45">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F08E9BDF-BBA9-4451-B543-E071E335CEBC}"/>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pPr>
            <a:fld id="{EA87306C-81BA-4795-A5CA-9392456A8C1E}" type="slidenum">
              <a:rPr lang="en-US" kern="1200">
                <a:solidFill>
                  <a:srgbClr val="FFFFFF"/>
                </a:solidFill>
                <a:latin typeface="+mn-lt"/>
                <a:ea typeface="+mn-ea"/>
                <a:cs typeface="+mn-cs"/>
              </a:rPr>
              <a:pPr defTabSz="457200">
                <a:spcAft>
                  <a:spcPts val="600"/>
                </a:spcAft>
              </a:pPr>
              <a:t>19</a:t>
            </a:fld>
            <a:endParaRPr lang="en-US" kern="1200">
              <a:solidFill>
                <a:srgbClr val="FFFFFF"/>
              </a:solidFill>
              <a:latin typeface="+mn-lt"/>
              <a:ea typeface="+mn-ea"/>
              <a:cs typeface="+mn-cs"/>
            </a:endParaRPr>
          </a:p>
        </p:txBody>
      </p:sp>
      <p:sp>
        <p:nvSpPr>
          <p:cNvPr id="5" name="TextBox 4">
            <a:extLst>
              <a:ext uri="{FF2B5EF4-FFF2-40B4-BE49-F238E27FC236}">
                <a16:creationId xmlns:a16="http://schemas.microsoft.com/office/drawing/2014/main" id="{981CA081-5B7F-48C8-83DE-03E52EA497BD}"/>
              </a:ext>
            </a:extLst>
          </p:cNvPr>
          <p:cNvSpPr txBox="1"/>
          <p:nvPr/>
        </p:nvSpPr>
        <p:spPr>
          <a:xfrm>
            <a:off x="575961" y="421582"/>
            <a:ext cx="5950001" cy="3320864"/>
          </a:xfrm>
          <a:prstGeom prst="rect">
            <a:avLst/>
          </a:prstGeom>
        </p:spPr>
        <p:txBody>
          <a:bodyPr vert="horz" lIns="91440" tIns="45720" rIns="91440" bIns="45720" rtlCol="0" anchor="ctr">
            <a:normAutofit/>
          </a:bodyPr>
          <a:lstStyle/>
          <a:p>
            <a:pPr indent="-228600">
              <a:lnSpc>
                <a:spcPct val="120000"/>
              </a:lnSpc>
              <a:spcAft>
                <a:spcPts val="600"/>
              </a:spcAft>
              <a:buClr>
                <a:schemeClr val="accent1"/>
              </a:buClr>
              <a:buSzPct val="110000"/>
              <a:buFont typeface="Wingdings" panose="05000000000000000000" pitchFamily="2" charset="2"/>
              <a:buChar char="§"/>
            </a:pPr>
            <a:r>
              <a:rPr lang="en-US" sz="2000" dirty="0"/>
              <a:t>Austen Samet-Brown</a:t>
            </a:r>
          </a:p>
          <a:p>
            <a:pPr indent="-228600">
              <a:lnSpc>
                <a:spcPct val="120000"/>
              </a:lnSpc>
              <a:spcAft>
                <a:spcPts val="600"/>
              </a:spcAft>
              <a:buClr>
                <a:schemeClr val="accent1"/>
              </a:buClr>
              <a:buSzPct val="110000"/>
              <a:buFont typeface="Wingdings" panose="05000000000000000000" pitchFamily="2" charset="2"/>
              <a:buChar char="§"/>
            </a:pPr>
            <a:r>
              <a:rPr lang="en-US" sz="2000" dirty="0"/>
              <a:t>Email: powell.cropadvisor@bighorncoop.com</a:t>
            </a:r>
          </a:p>
          <a:p>
            <a:pPr indent="-228600">
              <a:lnSpc>
                <a:spcPct val="120000"/>
              </a:lnSpc>
              <a:spcAft>
                <a:spcPts val="600"/>
              </a:spcAft>
              <a:buClr>
                <a:schemeClr val="accent1"/>
              </a:buClr>
              <a:buSzPct val="110000"/>
              <a:buFont typeface="Wingdings" panose="05000000000000000000" pitchFamily="2" charset="2"/>
              <a:buChar char="§"/>
            </a:pPr>
            <a:r>
              <a:rPr lang="en-US" sz="2000" dirty="0"/>
              <a:t>Cell: 307-272-1738</a:t>
            </a:r>
          </a:p>
          <a:p>
            <a:pPr indent="-228600">
              <a:lnSpc>
                <a:spcPct val="120000"/>
              </a:lnSpc>
              <a:spcAft>
                <a:spcPts val="600"/>
              </a:spcAft>
              <a:buClr>
                <a:schemeClr val="accent1"/>
              </a:buClr>
              <a:buSzPct val="110000"/>
              <a:buFont typeface="Wingdings" panose="05000000000000000000" pitchFamily="2" charset="2"/>
              <a:buChar char="§"/>
            </a:pPr>
            <a:r>
              <a:rPr lang="en-US" sz="2000" dirty="0"/>
              <a:t>Office: 307-754-5962</a:t>
            </a:r>
          </a:p>
          <a:p>
            <a:pPr indent="-228600">
              <a:lnSpc>
                <a:spcPct val="120000"/>
              </a:lnSpc>
              <a:spcAft>
                <a:spcPts val="600"/>
              </a:spcAft>
              <a:buClr>
                <a:schemeClr val="accent1"/>
              </a:buClr>
              <a:buSzPct val="110000"/>
              <a:buFont typeface="Wingdings" panose="05000000000000000000" pitchFamily="2" charset="2"/>
              <a:buChar char="§"/>
            </a:pPr>
            <a:r>
              <a:rPr lang="en-US" sz="2000" dirty="0"/>
              <a:t>661 East North St., Powell WY</a:t>
            </a:r>
          </a:p>
        </p:txBody>
      </p:sp>
      <p:sp>
        <p:nvSpPr>
          <p:cNvPr id="6" name="TextBox 5">
            <a:extLst>
              <a:ext uri="{FF2B5EF4-FFF2-40B4-BE49-F238E27FC236}">
                <a16:creationId xmlns:a16="http://schemas.microsoft.com/office/drawing/2014/main" id="{CF31717E-617A-BD78-B1AC-CD6E5F4A4340}"/>
              </a:ext>
            </a:extLst>
          </p:cNvPr>
          <p:cNvSpPr txBox="1"/>
          <p:nvPr/>
        </p:nvSpPr>
        <p:spPr>
          <a:xfrm>
            <a:off x="8001829" y="2693462"/>
            <a:ext cx="3644900" cy="830997"/>
          </a:xfrm>
          <a:prstGeom prst="rect">
            <a:avLst/>
          </a:prstGeom>
          <a:noFill/>
        </p:spPr>
        <p:txBody>
          <a:bodyPr wrap="square" rtlCol="0">
            <a:spAutoFit/>
          </a:bodyPr>
          <a:lstStyle/>
          <a:p>
            <a:r>
              <a:rPr lang="en-US" sz="4800" b="1" dirty="0"/>
              <a:t>Questions?</a:t>
            </a:r>
          </a:p>
        </p:txBody>
      </p:sp>
      <p:pic>
        <p:nvPicPr>
          <p:cNvPr id="8" name="Picture 7" descr="A white truck parked in a field&#10;&#10;Description automatically generated">
            <a:extLst>
              <a:ext uri="{FF2B5EF4-FFF2-40B4-BE49-F238E27FC236}">
                <a16:creationId xmlns:a16="http://schemas.microsoft.com/office/drawing/2014/main" id="{9B744F17-74C6-DA83-F99B-93F2BC24DCBE}"/>
              </a:ext>
            </a:extLst>
          </p:cNvPr>
          <p:cNvPicPr>
            <a:picLocks noChangeAspect="1"/>
          </p:cNvPicPr>
          <p:nvPr/>
        </p:nvPicPr>
        <p:blipFill>
          <a:blip r:embed="rId3"/>
          <a:stretch>
            <a:fillRect/>
          </a:stretch>
        </p:blipFill>
        <p:spPr>
          <a:xfrm>
            <a:off x="2039179" y="3825621"/>
            <a:ext cx="3965441" cy="2974081"/>
          </a:xfrm>
          <a:prstGeom prst="rect">
            <a:avLst/>
          </a:prstGeom>
        </p:spPr>
      </p:pic>
      <p:pic>
        <p:nvPicPr>
          <p:cNvPr id="32" name="Picture 31" descr="A blue and red text on a black background&#10;&#10;Description automatically generated">
            <a:extLst>
              <a:ext uri="{FF2B5EF4-FFF2-40B4-BE49-F238E27FC236}">
                <a16:creationId xmlns:a16="http://schemas.microsoft.com/office/drawing/2014/main" id="{BA7F3E4D-698A-0793-A3A1-533EBF179E6E}"/>
              </a:ext>
            </a:extLst>
          </p:cNvPr>
          <p:cNvPicPr>
            <a:picLocks noChangeAspect="1"/>
          </p:cNvPicPr>
          <p:nvPr/>
        </p:nvPicPr>
        <p:blipFill>
          <a:blip r:embed="rId4"/>
          <a:stretch>
            <a:fillRect/>
          </a:stretch>
        </p:blipFill>
        <p:spPr>
          <a:xfrm>
            <a:off x="78340" y="3516560"/>
            <a:ext cx="7069141" cy="1925773"/>
          </a:xfrm>
          <a:prstGeom prst="rect">
            <a:avLst/>
          </a:prstGeom>
        </p:spPr>
      </p:pic>
    </p:spTree>
    <p:extLst>
      <p:ext uri="{BB962C8B-B14F-4D97-AF65-F5344CB8AC3E}">
        <p14:creationId xmlns:p14="http://schemas.microsoft.com/office/powerpoint/2010/main" val="110170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AE13-BA3F-4FA7-BCEE-C038F8337496}"/>
              </a:ext>
            </a:extLst>
          </p:cNvPr>
          <p:cNvSpPr>
            <a:spLocks noGrp="1"/>
          </p:cNvSpPr>
          <p:nvPr>
            <p:ph type="title"/>
          </p:nvPr>
        </p:nvSpPr>
        <p:spPr/>
        <p:txBody>
          <a:bodyPr>
            <a:normAutofit/>
          </a:bodyPr>
          <a:lstStyle/>
          <a:p>
            <a:r>
              <a:rPr lang="en-US" sz="4800" b="1" dirty="0">
                <a:solidFill>
                  <a:schemeClr val="tx1"/>
                </a:solidFill>
                <a:latin typeface="Tenorite "/>
              </a:rPr>
              <a:t>Co-op Overview</a:t>
            </a:r>
            <a:br>
              <a:rPr kumimoji="0" lang="en-US" sz="3600" b="0" i="0" u="none" strike="noStrike" kern="1200" cap="none" spc="0" normalizeH="0" baseline="0" noProof="0" dirty="0">
                <a:ln>
                  <a:noFill/>
                </a:ln>
                <a:solidFill>
                  <a:prstClr val="white"/>
                </a:solidFill>
                <a:effectLst/>
                <a:uLnTx/>
                <a:uFillTx/>
                <a:latin typeface="Tenorite "/>
                <a:ea typeface="+mn-ea"/>
                <a:cs typeface="+mn-cs"/>
              </a:rPr>
            </a:br>
            <a:endParaRPr lang="en-US" dirty="0"/>
          </a:p>
        </p:txBody>
      </p:sp>
      <p:sp>
        <p:nvSpPr>
          <p:cNvPr id="3" name="Content Placeholder 2">
            <a:extLst>
              <a:ext uri="{FF2B5EF4-FFF2-40B4-BE49-F238E27FC236}">
                <a16:creationId xmlns:a16="http://schemas.microsoft.com/office/drawing/2014/main" id="{D963F1B5-73B2-4B53-ACED-C356CF2F2958}"/>
              </a:ext>
            </a:extLst>
          </p:cNvPr>
          <p:cNvSpPr>
            <a:spLocks noGrp="1"/>
          </p:cNvSpPr>
          <p:nvPr>
            <p:ph idx="1"/>
          </p:nvPr>
        </p:nvSpPr>
        <p:spPr>
          <a:xfrm>
            <a:off x="5021496" y="2544391"/>
            <a:ext cx="6281873" cy="4313609"/>
          </a:xfrm>
        </p:spPr>
        <p:txBody>
          <a:bodyPr>
            <a:normAutofit/>
          </a:bodyPr>
          <a:lstStyle/>
          <a:p>
            <a:r>
              <a:rPr lang="en-US" sz="2800" dirty="0"/>
              <a:t> </a:t>
            </a:r>
            <a:r>
              <a:rPr lang="en-US" sz="2800" dirty="0">
                <a:solidFill>
                  <a:schemeClr val="tx1"/>
                </a:solidFill>
              </a:rPr>
              <a:t>1923 Dry Beans, Yellow Blossom Clover and Turkeys</a:t>
            </a:r>
          </a:p>
          <a:p>
            <a:r>
              <a:rPr lang="en-US" sz="2800" dirty="0">
                <a:solidFill>
                  <a:schemeClr val="tx1"/>
                </a:solidFill>
              </a:rPr>
              <a:t>Agronomy locations in Powell, Basin and Riverton. </a:t>
            </a:r>
          </a:p>
          <a:p>
            <a:r>
              <a:rPr lang="en-US" sz="2800" dirty="0">
                <a:solidFill>
                  <a:schemeClr val="tx1"/>
                </a:solidFill>
              </a:rPr>
              <a:t>Fertilizer, </a:t>
            </a:r>
            <a:r>
              <a:rPr lang="en-US" sz="2800">
                <a:solidFill>
                  <a:schemeClr val="tx1"/>
                </a:solidFill>
              </a:rPr>
              <a:t>Chemical</a:t>
            </a:r>
            <a:r>
              <a:rPr lang="en-US" sz="2800"/>
              <a:t> and </a:t>
            </a:r>
            <a:r>
              <a:rPr lang="en-US" sz="2800">
                <a:solidFill>
                  <a:schemeClr val="tx1"/>
                </a:solidFill>
              </a:rPr>
              <a:t>Seed.</a:t>
            </a:r>
            <a:endParaRPr lang="en-US" sz="2800" dirty="0"/>
          </a:p>
          <a:p>
            <a:r>
              <a:rPr lang="en-US" sz="2800" dirty="0"/>
              <a:t>Locally owned by the patrons.</a:t>
            </a:r>
          </a:p>
          <a:p>
            <a:endParaRPr lang="en-US" sz="2800" dirty="0">
              <a:solidFill>
                <a:schemeClr val="tx1"/>
              </a:solidFill>
            </a:endParaRPr>
          </a:p>
          <a:p>
            <a:endParaRPr lang="en-US" dirty="0"/>
          </a:p>
        </p:txBody>
      </p:sp>
      <p:sp>
        <p:nvSpPr>
          <p:cNvPr id="6" name="Slide Number Placeholder 5">
            <a:extLst>
              <a:ext uri="{FF2B5EF4-FFF2-40B4-BE49-F238E27FC236}">
                <a16:creationId xmlns:a16="http://schemas.microsoft.com/office/drawing/2014/main" id="{C25735C6-3AE0-46B5-B5C3-ECD934DA9145}"/>
              </a:ext>
            </a:extLst>
          </p:cNvPr>
          <p:cNvSpPr>
            <a:spLocks noGrp="1"/>
          </p:cNvSpPr>
          <p:nvPr>
            <p:ph type="sldNum" sz="quarter" idx="12"/>
          </p:nvPr>
        </p:nvSpPr>
        <p:spPr/>
        <p:txBody>
          <a:bodyPr/>
          <a:lstStyle/>
          <a:p>
            <a:fld id="{EA87306C-81BA-4795-A5CA-9392456A8C1E}" type="slidenum">
              <a:rPr lang="en-US" smtClean="0"/>
              <a:pPr/>
              <a:t>2</a:t>
            </a:fld>
            <a:endParaRPr lang="en-US" dirty="0"/>
          </a:p>
        </p:txBody>
      </p:sp>
      <p:pic>
        <p:nvPicPr>
          <p:cNvPr id="8" name="Picture 7" descr="A blue and red text on a black background&#10;&#10;Description automatically generated">
            <a:extLst>
              <a:ext uri="{FF2B5EF4-FFF2-40B4-BE49-F238E27FC236}">
                <a16:creationId xmlns:a16="http://schemas.microsoft.com/office/drawing/2014/main" id="{56E297F4-24F5-1097-71C0-502F3BBEEEA5}"/>
              </a:ext>
            </a:extLst>
          </p:cNvPr>
          <p:cNvPicPr>
            <a:picLocks noChangeAspect="1"/>
          </p:cNvPicPr>
          <p:nvPr/>
        </p:nvPicPr>
        <p:blipFill>
          <a:blip r:embed="rId3"/>
          <a:stretch>
            <a:fillRect/>
          </a:stretch>
        </p:blipFill>
        <p:spPr>
          <a:xfrm>
            <a:off x="4746737" y="194466"/>
            <a:ext cx="7051563" cy="1873005"/>
          </a:xfrm>
          <a:prstGeom prst="rect">
            <a:avLst/>
          </a:prstGeom>
        </p:spPr>
      </p:pic>
    </p:spTree>
    <p:extLst>
      <p:ext uri="{BB962C8B-B14F-4D97-AF65-F5344CB8AC3E}">
        <p14:creationId xmlns:p14="http://schemas.microsoft.com/office/powerpoint/2010/main" val="1843424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15C71-1AD8-8CBB-56D1-3EE8A1F5B57B}"/>
              </a:ext>
            </a:extLst>
          </p:cNvPr>
          <p:cNvSpPr>
            <a:spLocks noGrp="1"/>
          </p:cNvSpPr>
          <p:nvPr>
            <p:ph type="title"/>
          </p:nvPr>
        </p:nvSpPr>
        <p:spPr/>
        <p:txBody>
          <a:bodyPr>
            <a:normAutofit/>
          </a:bodyPr>
          <a:lstStyle/>
          <a:p>
            <a:r>
              <a:rPr lang="en-US" sz="4800" b="1" dirty="0">
                <a:solidFill>
                  <a:schemeClr val="tx1"/>
                </a:solidFill>
              </a:rPr>
              <a:t>What do I plant?</a:t>
            </a:r>
          </a:p>
        </p:txBody>
      </p:sp>
      <p:sp>
        <p:nvSpPr>
          <p:cNvPr id="3" name="Content Placeholder 2">
            <a:extLst>
              <a:ext uri="{FF2B5EF4-FFF2-40B4-BE49-F238E27FC236}">
                <a16:creationId xmlns:a16="http://schemas.microsoft.com/office/drawing/2014/main" id="{2E1BCCCD-4889-E785-F73F-DD1A33EBAD9D}"/>
              </a:ext>
            </a:extLst>
          </p:cNvPr>
          <p:cNvSpPr>
            <a:spLocks noGrp="1"/>
          </p:cNvSpPr>
          <p:nvPr>
            <p:ph idx="1"/>
          </p:nvPr>
        </p:nvSpPr>
        <p:spPr>
          <a:xfrm>
            <a:off x="4996527" y="1464263"/>
            <a:ext cx="6780945" cy="4227765"/>
          </a:xfrm>
        </p:spPr>
        <p:txBody>
          <a:bodyPr>
            <a:normAutofit/>
          </a:bodyPr>
          <a:lstStyle/>
          <a:p>
            <a:r>
              <a:rPr lang="en-US" sz="2000" dirty="0"/>
              <a:t>1. Do I have water to irrigate my land?</a:t>
            </a:r>
          </a:p>
          <a:p>
            <a:pPr lvl="1"/>
            <a:r>
              <a:rPr lang="en-US" sz="1800" dirty="0"/>
              <a:t>Sprinkler, Gated Pipe, Siphon Tubes</a:t>
            </a:r>
          </a:p>
          <a:p>
            <a:r>
              <a:rPr lang="en-US" sz="2000" dirty="0"/>
              <a:t>2. What will be the purpose of the crop I want to grow?</a:t>
            </a:r>
          </a:p>
          <a:p>
            <a:pPr lvl="1"/>
            <a:r>
              <a:rPr lang="en-US" sz="1800" dirty="0"/>
              <a:t>Horse/Cow Pasture, Alfalfa Hay, Grass Hay, Large Lawn</a:t>
            </a:r>
          </a:p>
        </p:txBody>
      </p:sp>
      <p:sp>
        <p:nvSpPr>
          <p:cNvPr id="6" name="Slide Number Placeholder 5">
            <a:extLst>
              <a:ext uri="{FF2B5EF4-FFF2-40B4-BE49-F238E27FC236}">
                <a16:creationId xmlns:a16="http://schemas.microsoft.com/office/drawing/2014/main" id="{9F89BFE6-6D1C-6C3B-D601-6B809C544DD4}"/>
              </a:ext>
            </a:extLst>
          </p:cNvPr>
          <p:cNvSpPr>
            <a:spLocks noGrp="1"/>
          </p:cNvSpPr>
          <p:nvPr>
            <p:ph type="sldNum" sz="quarter" idx="12"/>
          </p:nvPr>
        </p:nvSpPr>
        <p:spPr/>
        <p:txBody>
          <a:bodyPr/>
          <a:lstStyle/>
          <a:p>
            <a:fld id="{EA87306C-81BA-4795-A5CA-9392456A8C1E}" type="slidenum">
              <a:rPr lang="en-US" smtClean="0"/>
              <a:pPr/>
              <a:t>3</a:t>
            </a:fld>
            <a:endParaRPr lang="en-US" dirty="0"/>
          </a:p>
        </p:txBody>
      </p:sp>
      <p:pic>
        <p:nvPicPr>
          <p:cNvPr id="7" name="Picture 6">
            <a:extLst>
              <a:ext uri="{FF2B5EF4-FFF2-40B4-BE49-F238E27FC236}">
                <a16:creationId xmlns:a16="http://schemas.microsoft.com/office/drawing/2014/main" id="{3CD37BFB-E78F-179A-831F-17F6D7798301}"/>
              </a:ext>
            </a:extLst>
          </p:cNvPr>
          <p:cNvPicPr>
            <a:picLocks noChangeAspect="1"/>
          </p:cNvPicPr>
          <p:nvPr/>
        </p:nvPicPr>
        <p:blipFill>
          <a:blip r:embed="rId3"/>
          <a:stretch>
            <a:fillRect/>
          </a:stretch>
        </p:blipFill>
        <p:spPr>
          <a:xfrm>
            <a:off x="9792160" y="320040"/>
            <a:ext cx="1891840" cy="1891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4451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254C2-851A-10FE-315A-115C2577E286}"/>
              </a:ext>
            </a:extLst>
          </p:cNvPr>
          <p:cNvSpPr>
            <a:spLocks noGrp="1"/>
          </p:cNvSpPr>
          <p:nvPr>
            <p:ph type="title"/>
          </p:nvPr>
        </p:nvSpPr>
        <p:spPr/>
        <p:txBody>
          <a:bodyPr/>
          <a:lstStyle/>
          <a:p>
            <a:endParaRPr lang="en-US"/>
          </a:p>
        </p:txBody>
      </p:sp>
      <p:pic>
        <p:nvPicPr>
          <p:cNvPr id="8" name="Content Placeholder 7" descr="A field of green plants&#10;&#10;Description automatically generated">
            <a:extLst>
              <a:ext uri="{FF2B5EF4-FFF2-40B4-BE49-F238E27FC236}">
                <a16:creationId xmlns:a16="http://schemas.microsoft.com/office/drawing/2014/main" id="{4AEBDC1B-ED02-9407-B6F2-817A5705E9BF}"/>
              </a:ext>
            </a:extLst>
          </p:cNvPr>
          <p:cNvPicPr>
            <a:picLocks noGrp="1" noChangeAspect="1"/>
          </p:cNvPicPr>
          <p:nvPr>
            <p:ph idx="1"/>
          </p:nvPr>
        </p:nvPicPr>
        <p:blipFill rotWithShape="1">
          <a:blip r:embed="rId3"/>
          <a:srcRect b="19641"/>
          <a:stretch/>
        </p:blipFill>
        <p:spPr>
          <a:xfrm>
            <a:off x="0" y="0"/>
            <a:ext cx="8547100" cy="5151261"/>
          </a:xfrm>
        </p:spPr>
      </p:pic>
      <p:sp>
        <p:nvSpPr>
          <p:cNvPr id="4" name="Date Placeholder 3">
            <a:extLst>
              <a:ext uri="{FF2B5EF4-FFF2-40B4-BE49-F238E27FC236}">
                <a16:creationId xmlns:a16="http://schemas.microsoft.com/office/drawing/2014/main" id="{F98D68D5-26D5-C4BA-E62A-AAAD218449C7}"/>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A317E5BF-C6B9-6DDC-6C5B-EF17B5187C0D}"/>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93922FAE-0318-B238-4497-14582105222D}"/>
              </a:ext>
            </a:extLst>
          </p:cNvPr>
          <p:cNvSpPr>
            <a:spLocks noGrp="1"/>
          </p:cNvSpPr>
          <p:nvPr>
            <p:ph type="sldNum" sz="quarter" idx="12"/>
          </p:nvPr>
        </p:nvSpPr>
        <p:spPr/>
        <p:txBody>
          <a:bodyPr/>
          <a:lstStyle/>
          <a:p>
            <a:fld id="{EA87306C-81BA-4795-A5CA-9392456A8C1E}" type="slidenum">
              <a:rPr lang="en-US" smtClean="0"/>
              <a:pPr/>
              <a:t>4</a:t>
            </a:fld>
            <a:endParaRPr lang="en-US" dirty="0"/>
          </a:p>
        </p:txBody>
      </p:sp>
      <p:pic>
        <p:nvPicPr>
          <p:cNvPr id="10" name="Picture 9" descr="A large field with water&#10;&#10;Description automatically generated">
            <a:extLst>
              <a:ext uri="{FF2B5EF4-FFF2-40B4-BE49-F238E27FC236}">
                <a16:creationId xmlns:a16="http://schemas.microsoft.com/office/drawing/2014/main" id="{9B002570-5F23-246F-2649-AB5DB437F9B2}"/>
              </a:ext>
            </a:extLst>
          </p:cNvPr>
          <p:cNvPicPr>
            <a:picLocks noChangeAspect="1"/>
          </p:cNvPicPr>
          <p:nvPr/>
        </p:nvPicPr>
        <p:blipFill>
          <a:blip r:embed="rId4"/>
          <a:stretch>
            <a:fillRect/>
          </a:stretch>
        </p:blipFill>
        <p:spPr>
          <a:xfrm>
            <a:off x="5677178" y="1790700"/>
            <a:ext cx="6514822" cy="5067300"/>
          </a:xfrm>
          <a:prstGeom prst="rect">
            <a:avLst/>
          </a:prstGeom>
        </p:spPr>
      </p:pic>
      <p:pic>
        <p:nvPicPr>
          <p:cNvPr id="11" name="Picture 10">
            <a:extLst>
              <a:ext uri="{FF2B5EF4-FFF2-40B4-BE49-F238E27FC236}">
                <a16:creationId xmlns:a16="http://schemas.microsoft.com/office/drawing/2014/main" id="{CA9B1CD0-FB8B-B6B9-3FCF-56738BD36D08}"/>
              </a:ext>
            </a:extLst>
          </p:cNvPr>
          <p:cNvPicPr>
            <a:picLocks noChangeAspect="1"/>
          </p:cNvPicPr>
          <p:nvPr/>
        </p:nvPicPr>
        <p:blipFill>
          <a:blip r:embed="rId5"/>
          <a:stretch>
            <a:fillRect/>
          </a:stretch>
        </p:blipFill>
        <p:spPr>
          <a:xfrm>
            <a:off x="1687552" y="4624372"/>
            <a:ext cx="1891840" cy="1891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9010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F0906-0CA3-B589-F701-00676F8DB03D}"/>
              </a:ext>
            </a:extLst>
          </p:cNvPr>
          <p:cNvSpPr>
            <a:spLocks noGrp="1"/>
          </p:cNvSpPr>
          <p:nvPr>
            <p:ph type="title"/>
          </p:nvPr>
        </p:nvSpPr>
        <p:spPr/>
        <p:txBody>
          <a:bodyPr>
            <a:normAutofit/>
          </a:bodyPr>
          <a:lstStyle/>
          <a:p>
            <a:r>
              <a:rPr lang="en-US" sz="4800" b="1" dirty="0">
                <a:solidFill>
                  <a:schemeClr val="tx1"/>
                </a:solidFill>
              </a:rPr>
              <a:t>Pasture Options </a:t>
            </a:r>
          </a:p>
        </p:txBody>
      </p:sp>
      <p:pic>
        <p:nvPicPr>
          <p:cNvPr id="8" name="Content Placeholder 7" descr="A list of agricultural crops">
            <a:extLst>
              <a:ext uri="{FF2B5EF4-FFF2-40B4-BE49-F238E27FC236}">
                <a16:creationId xmlns:a16="http://schemas.microsoft.com/office/drawing/2014/main" id="{2106E4AF-F31B-9E2A-787D-598692E97D7E}"/>
              </a:ext>
            </a:extLst>
          </p:cNvPr>
          <p:cNvPicPr>
            <a:picLocks noGrp="1" noChangeAspect="1"/>
          </p:cNvPicPr>
          <p:nvPr>
            <p:ph idx="1"/>
          </p:nvPr>
        </p:nvPicPr>
        <p:blipFill rotWithShape="1">
          <a:blip r:embed="rId3"/>
          <a:srcRect t="6483" r="27645"/>
          <a:stretch/>
        </p:blipFill>
        <p:spPr>
          <a:xfrm>
            <a:off x="6339023" y="777981"/>
            <a:ext cx="4588057" cy="5374448"/>
          </a:xfrm>
        </p:spPr>
      </p:pic>
      <p:sp>
        <p:nvSpPr>
          <p:cNvPr id="6" name="Slide Number Placeholder 5">
            <a:extLst>
              <a:ext uri="{FF2B5EF4-FFF2-40B4-BE49-F238E27FC236}">
                <a16:creationId xmlns:a16="http://schemas.microsoft.com/office/drawing/2014/main" id="{C250F0E2-49AB-D8BE-CF33-7FA31EAAAD56}"/>
              </a:ext>
            </a:extLst>
          </p:cNvPr>
          <p:cNvSpPr>
            <a:spLocks noGrp="1"/>
          </p:cNvSpPr>
          <p:nvPr>
            <p:ph type="sldNum" sz="quarter" idx="12"/>
          </p:nvPr>
        </p:nvSpPr>
        <p:spPr/>
        <p:txBody>
          <a:bodyPr/>
          <a:lstStyle/>
          <a:p>
            <a:fld id="{EA87306C-81BA-4795-A5CA-9392456A8C1E}" type="slidenum">
              <a:rPr lang="en-US" smtClean="0"/>
              <a:pPr/>
              <a:t>5</a:t>
            </a:fld>
            <a:endParaRPr lang="en-US" dirty="0"/>
          </a:p>
        </p:txBody>
      </p:sp>
      <p:pic>
        <p:nvPicPr>
          <p:cNvPr id="3" name="Picture 2">
            <a:extLst>
              <a:ext uri="{FF2B5EF4-FFF2-40B4-BE49-F238E27FC236}">
                <a16:creationId xmlns:a16="http://schemas.microsoft.com/office/drawing/2014/main" id="{F9B40D05-486F-2502-6C1D-545E00F0B3C0}"/>
              </a:ext>
            </a:extLst>
          </p:cNvPr>
          <p:cNvPicPr>
            <a:picLocks noChangeAspect="1"/>
          </p:cNvPicPr>
          <p:nvPr/>
        </p:nvPicPr>
        <p:blipFill>
          <a:blip r:embed="rId4"/>
          <a:stretch>
            <a:fillRect/>
          </a:stretch>
        </p:blipFill>
        <p:spPr>
          <a:xfrm>
            <a:off x="3758287" y="4461874"/>
            <a:ext cx="1872694" cy="187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F39723A2-D0E6-5FAD-A026-20F53F0DC56C}"/>
              </a:ext>
            </a:extLst>
          </p:cNvPr>
          <p:cNvSpPr txBox="1"/>
          <p:nvPr/>
        </p:nvSpPr>
        <p:spPr>
          <a:xfrm>
            <a:off x="9901469" y="523432"/>
            <a:ext cx="1136822" cy="50909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14593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F0906-0CA3-B589-F701-00676F8DB03D}"/>
              </a:ext>
            </a:extLst>
          </p:cNvPr>
          <p:cNvSpPr>
            <a:spLocks noGrp="1"/>
          </p:cNvSpPr>
          <p:nvPr>
            <p:ph type="title"/>
          </p:nvPr>
        </p:nvSpPr>
        <p:spPr/>
        <p:txBody>
          <a:bodyPr>
            <a:normAutofit/>
          </a:bodyPr>
          <a:lstStyle/>
          <a:p>
            <a:r>
              <a:rPr lang="en-US" sz="4800" b="1" dirty="0">
                <a:solidFill>
                  <a:schemeClr val="tx1"/>
                </a:solidFill>
              </a:rPr>
              <a:t>Hay Options </a:t>
            </a:r>
          </a:p>
        </p:txBody>
      </p:sp>
      <p:sp>
        <p:nvSpPr>
          <p:cNvPr id="3" name="Content Placeholder 2">
            <a:extLst>
              <a:ext uri="{FF2B5EF4-FFF2-40B4-BE49-F238E27FC236}">
                <a16:creationId xmlns:a16="http://schemas.microsoft.com/office/drawing/2014/main" id="{BFD19D47-8A4F-817B-25AE-CB5ADA3D27CD}"/>
              </a:ext>
            </a:extLst>
          </p:cNvPr>
          <p:cNvSpPr>
            <a:spLocks noGrp="1"/>
          </p:cNvSpPr>
          <p:nvPr>
            <p:ph idx="1"/>
          </p:nvPr>
        </p:nvSpPr>
        <p:spPr>
          <a:xfrm>
            <a:off x="5111551" y="640079"/>
            <a:ext cx="6281873" cy="4644439"/>
          </a:xfrm>
        </p:spPr>
        <p:txBody>
          <a:bodyPr/>
          <a:lstStyle/>
          <a:p>
            <a:r>
              <a:rPr lang="en-US" sz="2000" dirty="0"/>
              <a:t>Straight Alfalfa Hay: roundup ready or conventional varieties.</a:t>
            </a:r>
          </a:p>
          <a:p>
            <a:r>
              <a:rPr lang="en-US" sz="2000" dirty="0"/>
              <a:t>Straight Grass Hay: one variety or a mix of two or three varieties.</a:t>
            </a:r>
          </a:p>
          <a:p>
            <a:r>
              <a:rPr lang="en-US" sz="2000" dirty="0"/>
              <a:t>Grass/Alfalfa Hay Mixtures</a:t>
            </a:r>
          </a:p>
          <a:p>
            <a:endParaRPr lang="en-US" dirty="0"/>
          </a:p>
          <a:p>
            <a:pPr marL="0" indent="0">
              <a:buNone/>
            </a:pPr>
            <a:r>
              <a:rPr lang="en-US" dirty="0"/>
              <a:t>* If you have alkali ground, we have varieties of grasses and alfalfa that will perform better there than other seed varieties.</a:t>
            </a:r>
          </a:p>
        </p:txBody>
      </p:sp>
      <p:sp>
        <p:nvSpPr>
          <p:cNvPr id="6" name="Slide Number Placeholder 5">
            <a:extLst>
              <a:ext uri="{FF2B5EF4-FFF2-40B4-BE49-F238E27FC236}">
                <a16:creationId xmlns:a16="http://schemas.microsoft.com/office/drawing/2014/main" id="{C250F0E2-49AB-D8BE-CF33-7FA31EAAAD56}"/>
              </a:ext>
            </a:extLst>
          </p:cNvPr>
          <p:cNvSpPr>
            <a:spLocks noGrp="1"/>
          </p:cNvSpPr>
          <p:nvPr>
            <p:ph type="sldNum" sz="quarter" idx="12"/>
          </p:nvPr>
        </p:nvSpPr>
        <p:spPr/>
        <p:txBody>
          <a:bodyPr/>
          <a:lstStyle/>
          <a:p>
            <a:fld id="{EA87306C-81BA-4795-A5CA-9392456A8C1E}" type="slidenum">
              <a:rPr lang="en-US" smtClean="0"/>
              <a:pPr/>
              <a:t>6</a:t>
            </a:fld>
            <a:endParaRPr lang="en-US" dirty="0"/>
          </a:p>
        </p:txBody>
      </p:sp>
      <p:pic>
        <p:nvPicPr>
          <p:cNvPr id="7" name="Picture 6">
            <a:extLst>
              <a:ext uri="{FF2B5EF4-FFF2-40B4-BE49-F238E27FC236}">
                <a16:creationId xmlns:a16="http://schemas.microsoft.com/office/drawing/2014/main" id="{F6A3D3B6-BADC-D9C0-B9A3-0144FC483C6F}"/>
              </a:ext>
            </a:extLst>
          </p:cNvPr>
          <p:cNvPicPr>
            <a:picLocks noChangeAspect="1"/>
          </p:cNvPicPr>
          <p:nvPr/>
        </p:nvPicPr>
        <p:blipFill>
          <a:blip r:embed="rId3"/>
          <a:stretch>
            <a:fillRect/>
          </a:stretch>
        </p:blipFill>
        <p:spPr>
          <a:xfrm>
            <a:off x="9892030" y="4832604"/>
            <a:ext cx="1714500" cy="171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1436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859E5-266F-BC20-0093-52304858217C}"/>
              </a:ext>
            </a:extLst>
          </p:cNvPr>
          <p:cNvSpPr>
            <a:spLocks noGrp="1"/>
          </p:cNvSpPr>
          <p:nvPr>
            <p:ph type="title"/>
          </p:nvPr>
        </p:nvSpPr>
        <p:spPr/>
        <p:txBody>
          <a:bodyPr/>
          <a:lstStyle/>
          <a:p>
            <a:endParaRPr lang="en-US"/>
          </a:p>
        </p:txBody>
      </p:sp>
      <p:pic>
        <p:nvPicPr>
          <p:cNvPr id="8" name="Content Placeholder 7" descr="A field of grass and clouds&#10;&#10;Description automatically generated">
            <a:extLst>
              <a:ext uri="{FF2B5EF4-FFF2-40B4-BE49-F238E27FC236}">
                <a16:creationId xmlns:a16="http://schemas.microsoft.com/office/drawing/2014/main" id="{1215B0CC-4785-BAE8-280E-952071FDDB7D}"/>
              </a:ext>
            </a:extLst>
          </p:cNvPr>
          <p:cNvPicPr>
            <a:picLocks noGrp="1" noChangeAspect="1"/>
          </p:cNvPicPr>
          <p:nvPr>
            <p:ph idx="1"/>
          </p:nvPr>
        </p:nvPicPr>
        <p:blipFill>
          <a:blip r:embed="rId3"/>
          <a:stretch>
            <a:fillRect/>
          </a:stretch>
        </p:blipFill>
        <p:spPr>
          <a:xfrm>
            <a:off x="-1" y="-79923"/>
            <a:ext cx="7015365" cy="5261523"/>
          </a:xfrm>
        </p:spPr>
      </p:pic>
      <p:sp>
        <p:nvSpPr>
          <p:cNvPr id="5" name="Footer Placeholder 4">
            <a:extLst>
              <a:ext uri="{FF2B5EF4-FFF2-40B4-BE49-F238E27FC236}">
                <a16:creationId xmlns:a16="http://schemas.microsoft.com/office/drawing/2014/main" id="{94AFD0CD-9EC2-8AC4-F6BB-084427E3A360}"/>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924E66D8-0518-6461-B154-8A132013040F}"/>
              </a:ext>
            </a:extLst>
          </p:cNvPr>
          <p:cNvSpPr>
            <a:spLocks noGrp="1"/>
          </p:cNvSpPr>
          <p:nvPr>
            <p:ph type="sldNum" sz="quarter" idx="12"/>
          </p:nvPr>
        </p:nvSpPr>
        <p:spPr/>
        <p:txBody>
          <a:bodyPr/>
          <a:lstStyle/>
          <a:p>
            <a:fld id="{EA87306C-81BA-4795-A5CA-9392456A8C1E}" type="slidenum">
              <a:rPr lang="en-US" smtClean="0"/>
              <a:pPr/>
              <a:t>7</a:t>
            </a:fld>
            <a:endParaRPr lang="en-US" dirty="0"/>
          </a:p>
        </p:txBody>
      </p:sp>
      <p:pic>
        <p:nvPicPr>
          <p:cNvPr id="10" name="Picture 9" descr="A close up of purple flowers&#10;&#10;Description automatically generated">
            <a:extLst>
              <a:ext uri="{FF2B5EF4-FFF2-40B4-BE49-F238E27FC236}">
                <a16:creationId xmlns:a16="http://schemas.microsoft.com/office/drawing/2014/main" id="{98047360-CBC2-B343-D4A1-68E8DC0AD9CE}"/>
              </a:ext>
            </a:extLst>
          </p:cNvPr>
          <p:cNvPicPr>
            <a:picLocks noChangeAspect="1"/>
          </p:cNvPicPr>
          <p:nvPr/>
        </p:nvPicPr>
        <p:blipFill>
          <a:blip r:embed="rId4"/>
          <a:stretch>
            <a:fillRect/>
          </a:stretch>
        </p:blipFill>
        <p:spPr>
          <a:xfrm>
            <a:off x="5910263" y="2146697"/>
            <a:ext cx="6281737" cy="4711303"/>
          </a:xfrm>
          <a:prstGeom prst="rect">
            <a:avLst/>
          </a:prstGeom>
        </p:spPr>
      </p:pic>
      <p:pic>
        <p:nvPicPr>
          <p:cNvPr id="11" name="Picture 10">
            <a:extLst>
              <a:ext uri="{FF2B5EF4-FFF2-40B4-BE49-F238E27FC236}">
                <a16:creationId xmlns:a16="http://schemas.microsoft.com/office/drawing/2014/main" id="{E79D3840-85BC-085C-F7A9-2828D71A3538}"/>
              </a:ext>
            </a:extLst>
          </p:cNvPr>
          <p:cNvPicPr>
            <a:picLocks noChangeAspect="1"/>
          </p:cNvPicPr>
          <p:nvPr/>
        </p:nvPicPr>
        <p:blipFill>
          <a:blip r:embed="rId5"/>
          <a:stretch>
            <a:fillRect/>
          </a:stretch>
        </p:blipFill>
        <p:spPr>
          <a:xfrm>
            <a:off x="2410305" y="4574876"/>
            <a:ext cx="1812208" cy="1812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0905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1D3E-FA7C-6F2D-7C45-2E7D1F6446F5}"/>
              </a:ext>
            </a:extLst>
          </p:cNvPr>
          <p:cNvSpPr>
            <a:spLocks noGrp="1"/>
          </p:cNvSpPr>
          <p:nvPr>
            <p:ph type="title"/>
          </p:nvPr>
        </p:nvSpPr>
        <p:spPr/>
        <p:txBody>
          <a:bodyPr>
            <a:normAutofit/>
          </a:bodyPr>
          <a:lstStyle/>
          <a:p>
            <a:r>
              <a:rPr lang="en-US" sz="4800" b="1" dirty="0">
                <a:solidFill>
                  <a:schemeClr val="tx1"/>
                </a:solidFill>
              </a:rPr>
              <a:t>Field Prep</a:t>
            </a:r>
            <a:br>
              <a:rPr lang="en-US" sz="4800" b="1" dirty="0">
                <a:solidFill>
                  <a:schemeClr val="tx1"/>
                </a:solidFill>
              </a:rPr>
            </a:br>
            <a:r>
              <a:rPr lang="en-US" sz="4800" b="1" dirty="0">
                <a:solidFill>
                  <a:schemeClr val="tx1"/>
                </a:solidFill>
              </a:rPr>
              <a:t>(Step 1)</a:t>
            </a:r>
          </a:p>
        </p:txBody>
      </p:sp>
      <p:sp>
        <p:nvSpPr>
          <p:cNvPr id="3" name="Content Placeholder 2">
            <a:extLst>
              <a:ext uri="{FF2B5EF4-FFF2-40B4-BE49-F238E27FC236}">
                <a16:creationId xmlns:a16="http://schemas.microsoft.com/office/drawing/2014/main" id="{079E547D-6FC3-174D-4C99-0FD0F0DFFF16}"/>
              </a:ext>
            </a:extLst>
          </p:cNvPr>
          <p:cNvSpPr>
            <a:spLocks noGrp="1"/>
          </p:cNvSpPr>
          <p:nvPr>
            <p:ph idx="1"/>
          </p:nvPr>
        </p:nvSpPr>
        <p:spPr>
          <a:xfrm>
            <a:off x="5021496" y="743365"/>
            <a:ext cx="6281873" cy="5248622"/>
          </a:xfrm>
        </p:spPr>
        <p:txBody>
          <a:bodyPr/>
          <a:lstStyle/>
          <a:p>
            <a:r>
              <a:rPr lang="en-US" sz="2800" dirty="0"/>
              <a:t>1. Start with a clean, level, smooth seed bed.</a:t>
            </a:r>
          </a:p>
          <a:p>
            <a:pPr lvl="1"/>
            <a:r>
              <a:rPr lang="en-US" sz="2000" dirty="0"/>
              <a:t>You want no weeds, no clods or clumps of dirt, and not too soft or fluffy. </a:t>
            </a:r>
          </a:p>
          <a:p>
            <a:endParaRPr lang="en-US" sz="2000" dirty="0"/>
          </a:p>
          <a:p>
            <a:pPr lvl="1"/>
            <a:endParaRPr lang="en-US" dirty="0"/>
          </a:p>
        </p:txBody>
      </p:sp>
      <p:sp>
        <p:nvSpPr>
          <p:cNvPr id="5" name="Footer Placeholder 4">
            <a:extLst>
              <a:ext uri="{FF2B5EF4-FFF2-40B4-BE49-F238E27FC236}">
                <a16:creationId xmlns:a16="http://schemas.microsoft.com/office/drawing/2014/main" id="{8DD5CC82-AF98-20D5-DBF3-7FD867DB24E0}"/>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86B8BB94-7F98-B1AD-2A8C-46152535FECA}"/>
              </a:ext>
            </a:extLst>
          </p:cNvPr>
          <p:cNvSpPr>
            <a:spLocks noGrp="1"/>
          </p:cNvSpPr>
          <p:nvPr>
            <p:ph type="sldNum" sz="quarter" idx="12"/>
          </p:nvPr>
        </p:nvSpPr>
        <p:spPr/>
        <p:txBody>
          <a:bodyPr/>
          <a:lstStyle/>
          <a:p>
            <a:fld id="{EA87306C-81BA-4795-A5CA-9392456A8C1E}" type="slidenum">
              <a:rPr lang="en-US" smtClean="0"/>
              <a:pPr/>
              <a:t>8</a:t>
            </a:fld>
            <a:endParaRPr lang="en-US" dirty="0"/>
          </a:p>
        </p:txBody>
      </p:sp>
      <p:pic>
        <p:nvPicPr>
          <p:cNvPr id="8" name="Picture 7">
            <a:extLst>
              <a:ext uri="{FF2B5EF4-FFF2-40B4-BE49-F238E27FC236}">
                <a16:creationId xmlns:a16="http://schemas.microsoft.com/office/drawing/2014/main" id="{1087544F-3446-D892-C03C-6E2BFB9D68E7}"/>
              </a:ext>
            </a:extLst>
          </p:cNvPr>
          <p:cNvPicPr>
            <a:picLocks noChangeAspect="1"/>
          </p:cNvPicPr>
          <p:nvPr/>
        </p:nvPicPr>
        <p:blipFill>
          <a:blip r:embed="rId3"/>
          <a:stretch>
            <a:fillRect/>
          </a:stretch>
        </p:blipFill>
        <p:spPr>
          <a:xfrm>
            <a:off x="10018105" y="4806367"/>
            <a:ext cx="1740737" cy="1740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4430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98DC1-BD7C-A1F6-2E4B-2D3E249F51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AA8DB5-4656-26E4-9AA2-6FC9509ABF9B}"/>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F256D34E-998D-30BA-8EBD-1F93360AA32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66159989-AA1F-D1C8-EACE-309A91C7BA61}"/>
              </a:ext>
            </a:extLst>
          </p:cNvPr>
          <p:cNvSpPr>
            <a:spLocks noGrp="1"/>
          </p:cNvSpPr>
          <p:nvPr>
            <p:ph type="ftr" sz="quarter" idx="11"/>
          </p:nvPr>
        </p:nvSpPr>
        <p:spPr/>
        <p:txBody>
          <a:bodyPr/>
          <a:lstStyle/>
          <a:p>
            <a:r>
              <a:rPr lang="en-US"/>
              <a:t>Pitch deck</a:t>
            </a:r>
            <a:endParaRPr lang="en-US" dirty="0"/>
          </a:p>
        </p:txBody>
      </p:sp>
      <p:sp>
        <p:nvSpPr>
          <p:cNvPr id="6" name="Slide Number Placeholder 5">
            <a:extLst>
              <a:ext uri="{FF2B5EF4-FFF2-40B4-BE49-F238E27FC236}">
                <a16:creationId xmlns:a16="http://schemas.microsoft.com/office/drawing/2014/main" id="{E260CC62-1D5E-592B-7E59-D7F18A07D6F7}"/>
              </a:ext>
            </a:extLst>
          </p:cNvPr>
          <p:cNvSpPr>
            <a:spLocks noGrp="1"/>
          </p:cNvSpPr>
          <p:nvPr>
            <p:ph type="sldNum" sz="quarter" idx="12"/>
          </p:nvPr>
        </p:nvSpPr>
        <p:spPr/>
        <p:txBody>
          <a:bodyPr/>
          <a:lstStyle/>
          <a:p>
            <a:fld id="{EA87306C-81BA-4795-A5CA-9392456A8C1E}" type="slidenum">
              <a:rPr lang="en-US" smtClean="0"/>
              <a:pPr/>
              <a:t>9</a:t>
            </a:fld>
            <a:endParaRPr lang="en-US" dirty="0"/>
          </a:p>
        </p:txBody>
      </p:sp>
      <p:pic>
        <p:nvPicPr>
          <p:cNvPr id="7" name="Picture 6" descr="A picture containing ground, outdoor, nature, dirt&#10;&#10;Description automatically generated">
            <a:extLst>
              <a:ext uri="{FF2B5EF4-FFF2-40B4-BE49-F238E27FC236}">
                <a16:creationId xmlns:a16="http://schemas.microsoft.com/office/drawing/2014/main" id="{9AB4A8BE-E2A7-849A-A409-1F9AC676894A}"/>
              </a:ext>
            </a:extLst>
          </p:cNvPr>
          <p:cNvPicPr>
            <a:picLocks noChangeAspect="1"/>
          </p:cNvPicPr>
          <p:nvPr/>
        </p:nvPicPr>
        <p:blipFill>
          <a:blip r:embed="rId3"/>
          <a:stretch>
            <a:fillRect/>
          </a:stretch>
        </p:blipFill>
        <p:spPr>
          <a:xfrm rot="5400000">
            <a:off x="-376183" y="374679"/>
            <a:ext cx="6858000" cy="6105635"/>
          </a:xfrm>
          <a:prstGeom prst="rect">
            <a:avLst/>
          </a:prstGeom>
        </p:spPr>
      </p:pic>
      <p:pic>
        <p:nvPicPr>
          <p:cNvPr id="8" name="Picture 7" descr="A picture containing ground, outdoor, nature, rock&#10;&#10;Description automatically generated">
            <a:extLst>
              <a:ext uri="{FF2B5EF4-FFF2-40B4-BE49-F238E27FC236}">
                <a16:creationId xmlns:a16="http://schemas.microsoft.com/office/drawing/2014/main" id="{CBD5F2D6-BC4E-FFC0-5EE2-02E2A3BDBEE7}"/>
              </a:ext>
            </a:extLst>
          </p:cNvPr>
          <p:cNvPicPr>
            <a:picLocks noChangeAspect="1"/>
          </p:cNvPicPr>
          <p:nvPr/>
        </p:nvPicPr>
        <p:blipFill>
          <a:blip r:embed="rId4"/>
          <a:stretch>
            <a:fillRect/>
          </a:stretch>
        </p:blipFill>
        <p:spPr>
          <a:xfrm rot="5400000">
            <a:off x="5719817" y="384316"/>
            <a:ext cx="6858000" cy="6086364"/>
          </a:xfrm>
          <a:prstGeom prst="rect">
            <a:avLst/>
          </a:prstGeom>
        </p:spPr>
      </p:pic>
      <p:sp>
        <p:nvSpPr>
          <p:cNvPr id="9" name="TextBox 8">
            <a:extLst>
              <a:ext uri="{FF2B5EF4-FFF2-40B4-BE49-F238E27FC236}">
                <a16:creationId xmlns:a16="http://schemas.microsoft.com/office/drawing/2014/main" id="{FAB8583A-185A-90CC-7F84-43F514B9C99D}"/>
              </a:ext>
            </a:extLst>
          </p:cNvPr>
          <p:cNvSpPr txBox="1"/>
          <p:nvPr/>
        </p:nvSpPr>
        <p:spPr>
          <a:xfrm>
            <a:off x="558048" y="565598"/>
            <a:ext cx="1876233" cy="584775"/>
          </a:xfrm>
          <a:prstGeom prst="rect">
            <a:avLst/>
          </a:prstGeom>
          <a:solidFill>
            <a:schemeClr val="bg1"/>
          </a:solidFill>
        </p:spPr>
        <p:txBody>
          <a:bodyPr wrap="square" rtlCol="0">
            <a:spAutoFit/>
          </a:bodyPr>
          <a:lstStyle/>
          <a:p>
            <a:r>
              <a:rPr lang="en-US" sz="3200" b="1" dirty="0">
                <a:solidFill>
                  <a:schemeClr val="accent1"/>
                </a:solidFill>
              </a:rPr>
              <a:t>Too Soft </a:t>
            </a:r>
          </a:p>
        </p:txBody>
      </p:sp>
      <p:sp>
        <p:nvSpPr>
          <p:cNvPr id="10" name="TextBox 9">
            <a:extLst>
              <a:ext uri="{FF2B5EF4-FFF2-40B4-BE49-F238E27FC236}">
                <a16:creationId xmlns:a16="http://schemas.microsoft.com/office/drawing/2014/main" id="{CBB7E505-E026-5C97-BD6B-F750D6439492}"/>
              </a:ext>
            </a:extLst>
          </p:cNvPr>
          <p:cNvSpPr txBox="1"/>
          <p:nvPr/>
        </p:nvSpPr>
        <p:spPr>
          <a:xfrm>
            <a:off x="9676723" y="6051808"/>
            <a:ext cx="2198120" cy="584775"/>
          </a:xfrm>
          <a:prstGeom prst="rect">
            <a:avLst/>
          </a:prstGeom>
          <a:solidFill>
            <a:schemeClr val="bg1"/>
          </a:solidFill>
        </p:spPr>
        <p:txBody>
          <a:bodyPr wrap="square" rtlCol="0">
            <a:spAutoFit/>
          </a:bodyPr>
          <a:lstStyle/>
          <a:p>
            <a:r>
              <a:rPr lang="en-US" sz="3200" b="1" dirty="0">
                <a:solidFill>
                  <a:schemeClr val="accent1"/>
                </a:solidFill>
              </a:rPr>
              <a:t>Just Right</a:t>
            </a:r>
          </a:p>
        </p:txBody>
      </p:sp>
    </p:spTree>
    <p:extLst>
      <p:ext uri="{BB962C8B-B14F-4D97-AF65-F5344CB8AC3E}">
        <p14:creationId xmlns:p14="http://schemas.microsoft.com/office/powerpoint/2010/main" val="4120050958"/>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E13122-F311-42FD-A551-F80E95967A7B}">
  <ds:schemaRefs>
    <ds:schemaRef ds:uri="http://schemas.microsoft.com/office/2006/documentManagement/types"/>
    <ds:schemaRef ds:uri="http://schemas.microsoft.com/sharepoint/v3"/>
    <ds:schemaRef ds:uri="http://purl.org/dc/elements/1.1/"/>
    <ds:schemaRef ds:uri="http://www.w3.org/XML/1998/namespace"/>
    <ds:schemaRef ds:uri="http://purl.org/dc/dcmitype/"/>
    <ds:schemaRef ds:uri="71af3243-3dd4-4a8d-8c0d-dd76da1f02a5"/>
    <ds:schemaRef ds:uri="http://schemas.microsoft.com/office/infopath/2007/PartnerControls"/>
    <ds:schemaRef ds:uri="230e9df3-be65-4c73-a93b-d1236ebd677e"/>
    <ds:schemaRef ds:uri="http://schemas.microsoft.com/office/2006/metadata/properties"/>
    <ds:schemaRef ds:uri="http://schemas.openxmlformats.org/package/2006/metadata/core-properties"/>
    <ds:schemaRef ds:uri="16c05727-aa75-4e4a-9b5f-8a80a1165891"/>
    <ds:schemaRef ds:uri="http://purl.org/dc/terms/"/>
  </ds:schemaRefs>
</ds:datastoreItem>
</file>

<file path=customXml/itemProps2.xml><?xml version="1.0" encoding="utf-8"?>
<ds:datastoreItem xmlns:ds="http://schemas.openxmlformats.org/officeDocument/2006/customXml" ds:itemID="{4BD88FD9-F816-4DDA-AB4F-EFDCB988DB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E41239-C5EC-4F83-8E98-7D7D6C2BBF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11208</TotalTime>
  <Words>3247</Words>
  <Application>Microsoft Office PowerPoint</Application>
  <PresentationFormat>Widescreen</PresentationFormat>
  <Paragraphs>223</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Rockwell</vt:lpstr>
      <vt:lpstr>Tenorite </vt:lpstr>
      <vt:lpstr>Wingdings</vt:lpstr>
      <vt:lpstr>Atlas</vt:lpstr>
      <vt:lpstr>Living on a Few Acres Workshop</vt:lpstr>
      <vt:lpstr>Co-op Overview </vt:lpstr>
      <vt:lpstr>What do I plant?</vt:lpstr>
      <vt:lpstr>PowerPoint Presentation</vt:lpstr>
      <vt:lpstr>Pasture Options </vt:lpstr>
      <vt:lpstr>Hay Options </vt:lpstr>
      <vt:lpstr>PowerPoint Presentation</vt:lpstr>
      <vt:lpstr>Field Prep (Step 1)</vt:lpstr>
      <vt:lpstr>PowerPoint Presentation</vt:lpstr>
      <vt:lpstr>Fertilizer  (Step 2)</vt:lpstr>
      <vt:lpstr>Fertilizer   Continued </vt:lpstr>
      <vt:lpstr>Planting (Step 3)</vt:lpstr>
      <vt:lpstr>PowerPoint Presentation</vt:lpstr>
      <vt:lpstr>Water (Step 4)</vt:lpstr>
      <vt:lpstr>Professional Recommendation</vt:lpstr>
      <vt:lpstr>PowerPoint Presentation</vt:lpstr>
      <vt:lpstr>Weed Management (Step 5)</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living workshop</dc:title>
  <dc:creator>Ryan Nelson</dc:creator>
  <cp:lastModifiedBy>Shannon Darrough</cp:lastModifiedBy>
  <cp:revision>209</cp:revision>
  <cp:lastPrinted>2024-04-06T15:43:56Z</cp:lastPrinted>
  <dcterms:created xsi:type="dcterms:W3CDTF">2022-03-30T12:49:01Z</dcterms:created>
  <dcterms:modified xsi:type="dcterms:W3CDTF">2025-03-29T14:45:50Z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